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2"/>
  </p:notesMasterIdLst>
  <p:sldIdLst>
    <p:sldId id="299" r:id="rId2"/>
    <p:sldId id="300" r:id="rId3"/>
    <p:sldId id="326" r:id="rId4"/>
    <p:sldId id="327" r:id="rId5"/>
    <p:sldId id="328" r:id="rId6"/>
    <p:sldId id="329" r:id="rId7"/>
    <p:sldId id="331" r:id="rId8"/>
    <p:sldId id="330" r:id="rId9"/>
    <p:sldId id="303" r:id="rId10"/>
    <p:sldId id="272" r:id="rId11"/>
  </p:sldIdLst>
  <p:sldSz cx="12192000" cy="6858000"/>
  <p:notesSz cx="9144000" cy="6858000"/>
  <p:custDataLst>
    <p:tags r:id="rId13"/>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2" autoAdjust="0"/>
    <p:restoredTop sz="86580" autoAdjust="0"/>
  </p:normalViewPr>
  <p:slideViewPr>
    <p:cSldViewPr snapToGrid="0" showGuides="1">
      <p:cViewPr varScale="1">
        <p:scale>
          <a:sx n="103" d="100"/>
          <a:sy n="103" d="100"/>
        </p:scale>
        <p:origin x="1048"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24f08df8619b12b3487698d99a2ed9b">
            <a:r>
              <a:rPr dirty="0" lang="en-US" noProof="0"/>
              <a:t>Vous souhaitez obtenir une visualisation rapide des données brutes ou agrégées qui ont été saisies par ensemble de données ?</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253432701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2b11024a1301fd1cca152b24710864a">
            <a:r>
              <a:rPr dirty="0" lang="en-US" noProof="0"/>
              <a:t>Dans cette vidéo, vous allez apprendre à utiliser le rapport sur l'ensemble de données dans l'application Rapports pour visualiser facilement vos données brutes et agrégées par ensemble de données. Tout d'abord, qu'est-ce qu'un rapport sur l'ensemble de données ?</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13026972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c2c67eccd635e0a8b72a72f5bcd0d0c">
            <a:r>
              <a:rPr dirty="0" lang="en-US" noProof="0"/>
              <a:t>Un rapport sur un ensemble de données est une visualisation imprimable des valeurs de données d'un ensemble de données spécifique.</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280750595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f9a93031dad21f8aba37ee6d2588cd2">
            <a:r>
              <a:rPr dirty="0" lang="en-US" noProof="0"/>
              <a:t>Les données peuvent être visualisées comme des données brutes, c'est-à-dire des données provenant d'un seul ensemble de données, pour une seule unité d'organisation et une seule période, ce qui correspond à la manière dont les valeurs de données ont été saisies, ou comme des données agrégées lorsque vous sélectionnez une période ou une unité d'organisation qui nécessite l'agrégation de données.</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51367077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e07127bf45b187f04eddd168730032">
            <a:pPr rtl="0">
              <a:spcBef>
                <a:spcPts val="0"/>
              </a:spcBef>
              <a:spcAft>
                <a:spcPts val="0"/>
              </a:spcAft>
            </a:pPr>
            <a:r>
              <a:rPr dirty="0" lang="en-US"/>
              <a:t>Par exemple, si vous disposez d'un ensemble de données journalières saisies au niveau de l'établissement, ...</a:t>
            </a:r>
            <a:br>
              <a:rPr dirty="0" lang="en-US"/>
            </a:b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92689570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bc046151d87ec392b236f2722b80482">
            <a:r>
              <a:rPr dirty="0" lang="en-US"/>
              <a:t>...vous pouvez visualiser les données agrégées d'un mois entier et de tout le district à l'aide de l'outil de rapport sur l'ensemble de données. Voyons donc comment créer un rapport sur les ensembles de données.</a:t>
            </a:r>
            <a:br>
              <a:rPr dirty="0" lang="en-US"/>
            </a:b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292085527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b487ee44bab0357c3da039936981ecf">
            <a:r>
              <a:rPr dirty="0" lang="en-US" noProof="0"/>
              <a:t>Pour commencer, ouvrez l'application Rapports à partir du menu Applications. Une fois l'application ouverte, un menu vous présente les différents rapports disponibles.</a:t>
            </a:r>
          </a:p>
          <a:p>
            <a:endParaRPr dirty="0" lang="en-US" noProof="0"/>
          </a:p>
          <a:p txid="faa0f6a08c17845b99a02f70d375fc0c">
            <a:r>
              <a:rPr dirty="0" lang="en-US" noProof="0"/>
              <a:t>Cliquez sur Rapport sur l'ensemble de données pour ouvrir la fenêtre des critères. Pour établir un rapport, vous devez sélectionner les dimensions de votre ensemble de données. Ces dimensions peuvent être sélectionnées dans n'importe quel ordre.</a:t>
            </a:r>
          </a:p>
          <a:p>
            <a:endParaRPr dirty="0" lang="en-US" noProof="0"/>
          </a:p>
          <a:p txid="af5053c6a58550933d9e718739a2cd39">
            <a:r>
              <a:rPr dirty="0" lang="en-US" noProof="0"/>
              <a:t>Dans cet exemple, nous allons commencer par sélectionner l'unité d'organisation pour laquelle vous souhaitez obtenir le rapport. Cette opération peut s'effectuer à n'importe quel niveau de la hiérarchie étant donné que les données seront automatiquement agrégées jusqu'à ce niveau</a:t>
            </a:r>
          </a:p>
          <a:p>
            <a:endParaRPr dirty="0" lang="en-US" noProof="0"/>
          </a:p>
          <a:p txid="53a850dd901f255d55d8b16390cef27b">
            <a:r>
              <a:rPr dirty="0" lang="en-US" noProof="0"/>
              <a:t>Vous pouvez également agréger des données pour des groupes prédéfinis d'unités d'organisation. Ainsi, si vous sélectionnez la région "Food", vous verrez toutes les données agrégées qui ont été saisies dans toutes les unités d'organisation de la région "Food".</a:t>
            </a:r>
          </a:p>
          <a:p>
            <a:endParaRPr dirty="0" lang="en-US" noProof="0"/>
          </a:p>
          <a:p txid="0cb89b40f084e69dad693c73526bae02">
            <a:r>
              <a:rPr dirty="0" lang="en-US" noProof="0"/>
              <a:t>La dimension suivante que nous allons sélectionner est l'ensemble de données. Cliquez sur le menu déroulant Sélectionner un ensemble de données et choisissez l'ensemble de données pour lequel vous souhaitez visualiser les données.</a:t>
            </a:r>
          </a:p>
          <a:p>
            <a:endParaRPr dirty="0" lang="en-US" noProof="0"/>
          </a:p>
          <a:p txid="9efe1227f8acfeaaf6a8445656c441de">
            <a:r>
              <a:rPr dirty="0" lang="en-US" noProof="0"/>
              <a:t>Sélectionnons l'ensemble de données RMNCAH. Enfin, sélectionnons la période pour laquelle vous souhaitez obtenir les données.</a:t>
            </a:r>
          </a:p>
          <a:p>
            <a:endParaRPr dirty="0" lang="en-US" noProof="0"/>
          </a:p>
          <a:p txid="db09cbd3d628c209ad15527ec8bb2191">
            <a:r>
              <a:rPr dirty="0" lang="en-US" noProof="0"/>
              <a:t>Il peut s'agir de périodes agrégées, ainsi que des périodes originales pour lesquelles les données ont été déclarées. Par exemple, pour un ensemble de données collectées mensuellement, vous pouvez générer un rapport à partir de valeurs mensuelles ou d'une période de déclaration égale ou supérieure à la période mensuelle, comme les rapports trimestriels ou annuels.</a:t>
            </a:r>
          </a:p>
          <a:p>
            <a:endParaRPr dirty="0" lang="en-US" noProof="0"/>
          </a:p>
          <a:p txid="ea98b0c40b3326abd5820d1957e8793d">
            <a:r>
              <a:rPr dirty="0" lang="en-US" noProof="0"/>
              <a:t>Toutefois, vous ne pouvez pas sélectionner une période inférieure au mois, car vous pouvez produire un rapport pour une période inférieure à la période de déclaration originale.</a:t>
            </a:r>
          </a:p>
          <a:p>
            <a:endParaRPr dirty="0" lang="en-US" noProof="0"/>
          </a:p>
          <a:p txid="b876d714f8c316f5df2fdb487b7de661">
            <a:r>
              <a:rPr dirty="0" lang="en-US" noProof="0"/>
              <a:t>Pour le type de période, sélectionnez trimestriel dans le menu déroulant. Une fois que vous avez sélectionné le type de période du rapport, vous devez choisir l'année et la période spécifique pour les données que vous souhaitez voir apparaître dans votre rapport.</a:t>
            </a:r>
          </a:p>
          <a:p>
            <a:endParaRPr dirty="0" lang="en-US" noProof="0"/>
          </a:p>
          <a:p txid="f2e984013d2c32fe31bed9a8e4c061d1">
            <a:r>
              <a:rPr dirty="0" lang="en-US" noProof="0"/>
              <a:t>La dernière option que vous pouvez cocher est le champ Utiliser les données pour l'unité sélectionnée uniquement. Utilisez cette option si vous souhaitez un rapport pour une unité d'organisation qui a des descendants, mais dont vous ne voulez que les données collectées directement pour cette unité et non les données collectées par ses descendants.</a:t>
            </a:r>
          </a:p>
          <a:p>
            <a:endParaRPr dirty="0" lang="en-US" noProof="0"/>
          </a:p>
          <a:p txid="373e18e5106e9f592584296a5bc8ecb2">
            <a:r>
              <a:rPr dirty="0" lang="en-US" noProof="0"/>
              <a:t>Après avoir sélectionné vos données, cliquez sur Obtenir le rapport. Le rapport s'affichera sous la fenêtre des critères et une boîte verte avec le message " Chargement du tableau réussi " apparaîtra lorsque le rapport sera prêt.</a:t>
            </a:r>
          </a:p>
          <a:p>
            <a:endParaRPr dirty="0" lang="en-US" noProof="0"/>
          </a:p>
          <a:p txid="5ab5c7e17e91b3991b9ec5dc55ec2c91">
            <a:r>
              <a:rPr dirty="0" lang="en-US" noProof="0"/>
              <a:t>Nous pouvons voir que le rapport apparaît dans le même ordre que celui dans lequel l'ensemble de données est configuré, ce qui facilite la navigation. Les données pour les éléments de données avec déségrégation sont affichées séparément par déségrégation multiple, les totaux pour chaque déségrégation, ainsi que les totaux cumulés.</a:t>
            </a:r>
          </a:p>
          <a:p>
            <a:endParaRPr dirty="0" lang="en-US" noProof="0"/>
          </a:p>
          <a:p txid="ff4c86a7a21b12d2442bdfa567ed5bce">
            <a:r>
              <a:rPr dirty="0" lang="en-US" noProof="0"/>
              <a:t>Si vous souhaitez télécharger les données pour les utiliser en dehors de DHIS2, vous pouvez exporter le rapport de l'ensemble de données aux formats Excel et PDF.</a:t>
            </a:r>
          </a:p>
          <a:p>
            <a:endParaRPr dirty="0" lang="en-US" noProof="0"/>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299436254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714d6c286bc17ce43c422ae36af68d3">
            <a:pPr rtl="0"/>
            <a:r>
              <a:rPr dirty="0" lang="en-US">
                <a:solidFill>
                  <a:srgbClr val="000000"/>
                </a:solidFill>
                <a:sym typeface=""/>
              </a:rPr>
              <a:t>En résumé, vous pouvez générer un rapport sur les ensembles de données pour vérifier les données qui ont été saisies par ensemble de données. Pour utiliser cet outil, accédez à l'application Rapport et sélectionnez Rapport sur les ensembles de données. Sélectionnez l'unité d'organisation du rapport, l'ensemble de données et la période pour générer un rapport.</a:t>
            </a:r>
          </a:p>
          <a:p>
            <a:pPr rtl="0"/>
            <a:endParaRPr dirty="0" lang="en-US">
              <a:solidFill>
                <a:srgbClr val="000000"/>
              </a:solidFill>
              <a:sym typeface=""/>
            </a:endParaRPr>
          </a:p>
          <a:p txid="bb1fcd310bbf6b7672cf5f9eaab4643d">
            <a:pPr rtl="0"/>
            <a:r>
              <a:rPr dirty="0" lang="en-US">
                <a:solidFill>
                  <a:srgbClr val="000000"/>
                </a:solidFill>
                <a:sym typeface=""/>
              </a:rPr>
              <a:t>Une fois chargé, vous pourrez voir les valeurs totales des données affichées par élément de données et télécharger le rapport pour une utilisation ultérieure en dehors de DHIS2.</a:t>
            </a:r>
          </a:p>
        </p:txBody>
      </p:sp>
    </p:spTree>
    <p:extLst>
      <p:ext uri="{BB962C8B-B14F-4D97-AF65-F5344CB8AC3E}">
        <p14:creationId xmlns:p14="http://schemas.microsoft.com/office/powerpoint/2010/main" val="3211509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83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6.xml" Type="http://schemas.openxmlformats.org/officeDocument/2006/relationships/slideLayout"/><Relationship Id="rId1" Target="../tags/tag11.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3.xml" Type="http://schemas.openxmlformats.org/officeDocument/2006/relationships/slideLayout"/><Relationship Id="rId1" Target="../tags/tag3.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1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3.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3.xml" Type="http://schemas.openxmlformats.org/officeDocument/2006/relationships/slideLayout"/><Relationship Id="rId1" Target="../tags/tag7.xml" Type="http://schemas.openxmlformats.org/officeDocument/2006/relationships/tags"/><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3.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3.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2.xml" Type="http://schemas.openxmlformats.org/officeDocument/2006/relationships/slideLayout"/><Relationship Id="rId1" Target="../tags/tag10.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0aad640342b884e4d983b29145f7448">
            <a:r>
              <a:rPr dirty="0" lang="en-US"/>
              <a:t>Application de rapports : Rapport sur les ensembles de données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867" p14:dur="1298" spd="slow">
        <p:fade/>
      </p:transition>
    </mc:Choice>
    <mc:Fallback xmlns="">
      <p:transition advClick="0" advTm="15867" spd="slow">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5419B43-3B39-4EFF-9289-B8580E69A814}"/>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0787" y="4913286"/>
            <a:ext cx="2407718" cy="733132"/>
          </a:xfrm>
          <a:prstGeom prst="rect">
            <a:avLst/>
          </a:prstGeom>
          <a:noFill/>
          <a:extLst>
            <a:ext uri="{909E8E84-426E-40DD-AFC4-6F175D3DCCD1}">
              <a14:hiddenFill xmlns:a14="http://schemas.microsoft.com/office/drawing/2010/main">
                <a:solidFill>
                  <a:srgbClr val="FFFFFF"/>
                </a:solidFill>
              </a14:hiddenFill>
            </a:ext>
          </a:extLst>
        </p:spPr>
      </p:pic>
      <p:grpSp>
        <p:nvGrpSpPr>
          <p:cNvPr descr="Database with solid fill" id="11" name="Graphic 69">
            <a:extLst>
              <a:ext uri="{FF2B5EF4-FFF2-40B4-BE49-F238E27FC236}">
                <a16:creationId xmlns:a16="http://schemas.microsoft.com/office/drawing/2014/main" id="{8FB107B7-A4A6-4FE1-921D-168BB0523204}"/>
              </a:ext>
            </a:extLst>
          </p:cNvPr>
          <p:cNvGrpSpPr/>
          <p:nvPr/>
        </p:nvGrpSpPr>
        <p:grpSpPr>
          <a:xfrm>
            <a:off x="5253248" y="2417741"/>
            <a:ext cx="1708606" cy="2318822"/>
            <a:chOff x="3113880" y="2253301"/>
            <a:chExt cx="533400" cy="723900"/>
          </a:xfrm>
          <a:solidFill>
            <a:srgbClr val="276696"/>
          </a:solidFill>
        </p:grpSpPr>
        <p:sp>
          <p:nvSpPr>
            <p:cNvPr id="12" name="Freeform: Shape 11">
              <a:extLst>
                <a:ext uri="{FF2B5EF4-FFF2-40B4-BE49-F238E27FC236}">
                  <a16:creationId xmlns:a16="http://schemas.microsoft.com/office/drawing/2014/main" id="{E0C2A11F-552C-4F8F-8A9D-B78FD76ED12A}"/>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BD24CA0-DAFA-4040-A284-6E9ABD8303DF}"/>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76E8C9F9-B4FC-48C0-BC18-220BFA0A4B90}"/>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805CCAD2-AFA2-4F91-B3FD-C40BF638A6EC}"/>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E0F91CE0-DAA8-410C-A453-978E1203CCD4}"/>
              </a:ext>
            </a:extLst>
          </p:cNvPr>
          <p:cNvSpPr/>
          <p:nvPr/>
        </p:nvSpPr>
        <p:spPr>
          <a:xfrm>
            <a:off x="2947188" y="505849"/>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Oval 16">
            <a:extLst>
              <a:ext uri="{FF2B5EF4-FFF2-40B4-BE49-F238E27FC236}">
                <a16:creationId xmlns:a16="http://schemas.microsoft.com/office/drawing/2014/main" id="{F1BBC215-4F86-4E83-8EAF-68FD17A358CE}"/>
              </a:ext>
            </a:extLst>
          </p:cNvPr>
          <p:cNvSpPr/>
          <p:nvPr/>
        </p:nvSpPr>
        <p:spPr>
          <a:xfrm>
            <a:off x="8539729" y="505849"/>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8" name="Graphic 17">
            <a:extLst>
              <a:ext uri="{FF2B5EF4-FFF2-40B4-BE49-F238E27FC236}">
                <a16:creationId xmlns:a16="http://schemas.microsoft.com/office/drawing/2014/main" id="{1F4B9F4C-0E40-4A4D-ACBB-B4DF8E0E64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9101" y="160015"/>
            <a:ext cx="477723" cy="429950"/>
          </a:xfrm>
          <a:prstGeom prst="rect">
            <a:avLst/>
          </a:prstGeom>
        </p:spPr>
      </p:pic>
      <p:sp>
        <p:nvSpPr>
          <p:cNvPr id="19" name="Rectangle: Rounded Corners 18">
            <a:extLst>
              <a:ext uri="{FF2B5EF4-FFF2-40B4-BE49-F238E27FC236}">
                <a16:creationId xmlns:a16="http://schemas.microsoft.com/office/drawing/2014/main" id="{7F64EFF8-FD05-4A83-937A-D0393FF6A777}"/>
              </a:ext>
            </a:extLst>
          </p:cNvPr>
          <p:cNvSpPr/>
          <p:nvPr/>
        </p:nvSpPr>
        <p:spPr>
          <a:xfrm>
            <a:off x="3385313" y="932338"/>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0" name="Rectangle: Rounded Corners 19">
            <a:extLst>
              <a:ext uri="{FF2B5EF4-FFF2-40B4-BE49-F238E27FC236}">
                <a16:creationId xmlns:a16="http://schemas.microsoft.com/office/drawing/2014/main" id="{8C61AE57-B14A-4AFC-AA18-F6FD06B29E5D}"/>
              </a:ext>
            </a:extLst>
          </p:cNvPr>
          <p:cNvSpPr/>
          <p:nvPr/>
        </p:nvSpPr>
        <p:spPr>
          <a:xfrm>
            <a:off x="3823438" y="1358827"/>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Rounded Corners 20">
            <a:extLst>
              <a:ext uri="{FF2B5EF4-FFF2-40B4-BE49-F238E27FC236}">
                <a16:creationId xmlns:a16="http://schemas.microsoft.com/office/drawing/2014/main" id="{54B6A60E-314B-4F72-8B48-4AD77319C18A}"/>
              </a:ext>
            </a:extLst>
          </p:cNvPr>
          <p:cNvSpPr/>
          <p:nvPr/>
        </p:nvSpPr>
        <p:spPr>
          <a:xfrm>
            <a:off x="4261563" y="1785316"/>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Graphic 21">
            <a:extLst>
              <a:ext uri="{FF2B5EF4-FFF2-40B4-BE49-F238E27FC236}">
                <a16:creationId xmlns:a16="http://schemas.microsoft.com/office/drawing/2014/main" id="{62082DE5-475E-4BE1-BDEC-713C4508A2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590889"/>
            <a:ext cx="477723" cy="429950"/>
          </a:xfrm>
          <a:prstGeom prst="rect">
            <a:avLst/>
          </a:prstGeom>
        </p:spPr>
      </p:pic>
      <p:pic>
        <p:nvPicPr>
          <p:cNvPr id="23" name="Graphic 22">
            <a:extLst>
              <a:ext uri="{FF2B5EF4-FFF2-40B4-BE49-F238E27FC236}">
                <a16:creationId xmlns:a16="http://schemas.microsoft.com/office/drawing/2014/main" id="{623A3F94-0AF5-4C69-88D1-20EBEF54DE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1021763"/>
            <a:ext cx="477723" cy="429950"/>
          </a:xfrm>
          <a:prstGeom prst="rect">
            <a:avLst/>
          </a:prstGeom>
        </p:spPr>
      </p:pic>
      <p:sp>
        <p:nvSpPr>
          <p:cNvPr id="26" name="Oval 25">
            <a:extLst>
              <a:ext uri="{FF2B5EF4-FFF2-40B4-BE49-F238E27FC236}">
                <a16:creationId xmlns:a16="http://schemas.microsoft.com/office/drawing/2014/main" id="{B086C7AB-14CB-4713-9BCA-3349F0C29243}"/>
              </a:ext>
            </a:extLst>
          </p:cNvPr>
          <p:cNvSpPr/>
          <p:nvPr/>
        </p:nvSpPr>
        <p:spPr>
          <a:xfrm>
            <a:off x="8162516" y="932338"/>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7" name="Oval 26">
            <a:extLst>
              <a:ext uri="{FF2B5EF4-FFF2-40B4-BE49-F238E27FC236}">
                <a16:creationId xmlns:a16="http://schemas.microsoft.com/office/drawing/2014/main" id="{5D7FE527-2DFA-4BF0-9A29-643B584FC90F}"/>
              </a:ext>
            </a:extLst>
          </p:cNvPr>
          <p:cNvSpPr/>
          <p:nvPr/>
        </p:nvSpPr>
        <p:spPr>
          <a:xfrm>
            <a:off x="7785302" y="1358827"/>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8" name="Oval 27">
            <a:extLst>
              <a:ext uri="{FF2B5EF4-FFF2-40B4-BE49-F238E27FC236}">
                <a16:creationId xmlns:a16="http://schemas.microsoft.com/office/drawing/2014/main" id="{C6E828FB-436D-406D-A1E9-37264A5CBE5D}"/>
              </a:ext>
            </a:extLst>
          </p:cNvPr>
          <p:cNvSpPr/>
          <p:nvPr/>
        </p:nvSpPr>
        <p:spPr>
          <a:xfrm>
            <a:off x="7408088" y="1785316"/>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Oval 28">
            <a:extLst>
              <a:ext uri="{FF2B5EF4-FFF2-40B4-BE49-F238E27FC236}">
                <a16:creationId xmlns:a16="http://schemas.microsoft.com/office/drawing/2014/main" id="{7D12FADB-352D-48AD-82E0-A809818C1757}"/>
              </a:ext>
            </a:extLst>
          </p:cNvPr>
          <p:cNvSpPr/>
          <p:nvPr/>
        </p:nvSpPr>
        <p:spPr>
          <a:xfrm>
            <a:off x="7030874" y="2211807"/>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0" name="Graphic 29">
            <a:extLst>
              <a:ext uri="{FF2B5EF4-FFF2-40B4-BE49-F238E27FC236}">
                <a16:creationId xmlns:a16="http://schemas.microsoft.com/office/drawing/2014/main" id="{1914948D-E08B-4526-8A9B-DFA77F3004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1452637"/>
            <a:ext cx="477723" cy="429950"/>
          </a:xfrm>
          <a:prstGeom prst="rect">
            <a:avLst/>
          </a:prstGeom>
        </p:spPr>
      </p:pic>
      <p:sp>
        <p:nvSpPr>
          <p:cNvPr id="31" name="Rectangle: Rounded Corners 30">
            <a:extLst>
              <a:ext uri="{FF2B5EF4-FFF2-40B4-BE49-F238E27FC236}">
                <a16:creationId xmlns:a16="http://schemas.microsoft.com/office/drawing/2014/main" id="{D7E19116-93F2-465C-AC40-98EC6259AA72}"/>
              </a:ext>
            </a:extLst>
          </p:cNvPr>
          <p:cNvSpPr/>
          <p:nvPr/>
        </p:nvSpPr>
        <p:spPr>
          <a:xfrm>
            <a:off x="4699687" y="2211807"/>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2" name="Graphic 31">
            <a:extLst>
              <a:ext uri="{FF2B5EF4-FFF2-40B4-BE49-F238E27FC236}">
                <a16:creationId xmlns:a16="http://schemas.microsoft.com/office/drawing/2014/main" id="{1FAAFCE1-54F5-4787-90BB-586D74940F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1883511"/>
            <a:ext cx="477723" cy="429950"/>
          </a:xfrm>
          <a:prstGeom prst="rect">
            <a:avLst/>
          </a:prstGeom>
        </p:spPr>
      </p:pic>
      <p:grpSp>
        <p:nvGrpSpPr>
          <p:cNvPr id="7" name="Group 6">
            <a:extLst>
              <a:ext uri="{FF2B5EF4-FFF2-40B4-BE49-F238E27FC236}">
                <a16:creationId xmlns:a16="http://schemas.microsoft.com/office/drawing/2014/main" id="{4860063C-408E-4139-B8A9-6FF331729552}"/>
              </a:ext>
            </a:extLst>
          </p:cNvPr>
          <p:cNvGrpSpPr/>
          <p:nvPr/>
        </p:nvGrpSpPr>
        <p:grpSpPr>
          <a:xfrm>
            <a:off x="8000277" y="3180121"/>
            <a:ext cx="1364135" cy="575280"/>
            <a:chOff x="7605544" y="3271878"/>
            <a:chExt cx="1851278" cy="780717"/>
          </a:xfrm>
        </p:grpSpPr>
        <p:sp>
          <p:nvSpPr>
            <p:cNvPr id="5" name="Freeform: Shape 4">
              <a:extLst>
                <a:ext uri="{FF2B5EF4-FFF2-40B4-BE49-F238E27FC236}">
                  <a16:creationId xmlns:a16="http://schemas.microsoft.com/office/drawing/2014/main" id="{538FD110-9465-4641-8719-14A2ECE232AF}"/>
                </a:ext>
              </a:extLst>
            </p:cNvPr>
            <p:cNvSpPr/>
            <p:nvPr/>
          </p:nvSpPr>
          <p:spPr>
            <a:xfrm>
              <a:off x="8288048" y="3418998"/>
              <a:ext cx="486269" cy="486269"/>
            </a:xfrm>
            <a:custGeom>
              <a:avLst/>
              <a:gdLst>
                <a:gd fmla="*/ 486019 w 486269" name="connsiteX0"/>
                <a:gd fmla="*/ 242451 h 486269" name="connsiteY0"/>
                <a:gd fmla="*/ 242885 w 486269" name="connsiteX1"/>
                <a:gd fmla="*/ 485586 h 486269" name="connsiteY1"/>
                <a:gd fmla="*/ -250 w 486269" name="connsiteX2"/>
                <a:gd fmla="*/ 242451 h 486269" name="connsiteY2"/>
                <a:gd fmla="*/ 242885 w 486269" name="connsiteX3"/>
                <a:gd fmla="*/ -683 h 486269" name="connsiteY3"/>
                <a:gd fmla="*/ 418657 w 486269" name="connsiteX4"/>
                <a:gd fmla="*/ 74491 h 486269" name="connsiteY4"/>
                <a:gd fmla="*/ 411178 w 486269" name="connsiteX5"/>
                <a:gd fmla="*/ 74121 h 486269" name="connsiteY5"/>
                <a:gd fmla="*/ 336152 w 486269" name="connsiteX6"/>
                <a:gd fmla="*/ 148700 h 486269" name="connsiteY6"/>
                <a:gd fmla="*/ 410734 w 486269" name="connsiteX7"/>
                <a:gd fmla="*/ 223727 h 486269" name="connsiteY7"/>
                <a:gd fmla="*/ 478133 w 486269" name="connsiteX8"/>
                <a:gd fmla="*/ 181828 h 486269" name="connsiteY8"/>
                <a:gd fmla="*/ 486019 w 486269" name="connsiteX9"/>
                <a:gd fmla="*/ 242451 h 4862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86269" w="486269">
                  <a:moveTo>
                    <a:pt x="486019" y="242451"/>
                  </a:moveTo>
                  <a:cubicBezTo>
                    <a:pt x="486019" y="376718"/>
                    <a:pt x="377189" y="485586"/>
                    <a:pt x="242885" y="485586"/>
                  </a:cubicBezTo>
                  <a:cubicBezTo>
                    <a:pt x="108580" y="485586"/>
                    <a:pt x="-250" y="376755"/>
                    <a:pt x="-250" y="242451"/>
                  </a:cubicBezTo>
                  <a:cubicBezTo>
                    <a:pt x="-250" y="108147"/>
                    <a:pt x="108580" y="-683"/>
                    <a:pt x="242885" y="-683"/>
                  </a:cubicBezTo>
                  <a:cubicBezTo>
                    <a:pt x="309308" y="-823"/>
                    <a:pt x="372869" y="26362"/>
                    <a:pt x="418657" y="74491"/>
                  </a:cubicBezTo>
                  <a:cubicBezTo>
                    <a:pt x="416177" y="74173"/>
                    <a:pt x="413671" y="74049"/>
                    <a:pt x="411178" y="74121"/>
                  </a:cubicBezTo>
                  <a:cubicBezTo>
                    <a:pt x="369870" y="73997"/>
                    <a:pt x="336275" y="107387"/>
                    <a:pt x="336152" y="148700"/>
                  </a:cubicBezTo>
                  <a:cubicBezTo>
                    <a:pt x="336028" y="190013"/>
                    <a:pt x="369413" y="223604"/>
                    <a:pt x="410734" y="223727"/>
                  </a:cubicBezTo>
                  <a:cubicBezTo>
                    <a:pt x="439367" y="223814"/>
                    <a:pt x="465532" y="207545"/>
                    <a:pt x="478133" y="181828"/>
                  </a:cubicBezTo>
                  <a:cubicBezTo>
                    <a:pt x="483427" y="201600"/>
                    <a:pt x="486068" y="221985"/>
                    <a:pt x="486019" y="242451"/>
                  </a:cubicBezTo>
                  <a:close/>
                </a:path>
              </a:pathLst>
            </a:custGeom>
            <a:solidFill>
              <a:schemeClr val="accent1"/>
            </a:solidFill>
            <a:ln cap="flat" w="1232">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77D20D11-2803-4B8C-A2C7-80F7AC519DD7}"/>
                </a:ext>
              </a:extLst>
            </p:cNvPr>
            <p:cNvSpPr/>
            <p:nvPr/>
          </p:nvSpPr>
          <p:spPr>
            <a:xfrm>
              <a:off x="7605544" y="3271878"/>
              <a:ext cx="1851278" cy="780717"/>
            </a:xfrm>
            <a:custGeom>
              <a:avLst/>
              <a:gdLst>
                <a:gd fmla="*/ 1837933 w 1851278" name="connsiteX0"/>
                <a:gd fmla="*/ 376489 h 780717" name="connsiteY0"/>
                <a:gd fmla="*/ 1081378 w 1851278" name="connsiteX1"/>
                <a:gd fmla="*/ 8850 h 780717" name="connsiteY1"/>
                <a:gd fmla="*/ 769474 w 1851278" name="connsiteX2"/>
                <a:gd fmla="*/ 8850 h 780717" name="connsiteY2"/>
                <a:gd fmla="*/ 12919 w 1851278" name="connsiteX3"/>
                <a:gd fmla="*/ 376489 h 780717" name="connsiteY3"/>
                <a:gd fmla="*/ -250 w 1851278" name="connsiteX4"/>
                <a:gd fmla="*/ 389572 h 780717" name="connsiteY4"/>
                <a:gd fmla="*/ 12845 w 1851278" name="connsiteX5"/>
                <a:gd fmla="*/ 402666 h 780717" name="connsiteY5"/>
                <a:gd fmla="*/ 769400 w 1851278" name="connsiteX6"/>
                <a:gd fmla="*/ 770305 h 780717" name="connsiteY6"/>
                <a:gd fmla="*/ 1081304 w 1851278" name="connsiteX7"/>
                <a:gd fmla="*/ 770305 h 780717" name="connsiteY7"/>
                <a:gd fmla="*/ 1837859 w 1851278" name="connsiteX8"/>
                <a:gd fmla="*/ 402666 h 780717" name="connsiteY8"/>
                <a:gd fmla="*/ 1851028 w 1851278" name="connsiteX9"/>
                <a:gd fmla="*/ 389572 h 780717" name="connsiteY9"/>
                <a:gd fmla="*/ 52820 w 1851278" name="connsiteX10"/>
                <a:gd fmla="*/ 389572 h 780717" name="connsiteY10"/>
                <a:gd fmla="*/ 677059 w 1851278" name="connsiteX11"/>
                <a:gd fmla="*/ 61587 h 780717" name="connsiteY11"/>
                <a:gd fmla="*/ 513998 w 1851278" name="connsiteX12"/>
                <a:gd fmla="*/ 389572 h 780717" name="connsiteY12"/>
                <a:gd fmla="*/ 677059 w 1851278" name="connsiteX13"/>
                <a:gd fmla="*/ 717569 h 780717" name="connsiteY13"/>
                <a:gd fmla="*/ 52820 w 1851278" name="connsiteX14"/>
                <a:gd fmla="*/ 389572 h 780717" name="connsiteY14"/>
                <a:gd fmla="*/ 1070875 w 1851278" name="connsiteX15"/>
                <a:gd fmla="*/ 734008 h 780717" name="connsiteY15"/>
                <a:gd fmla="*/ 779903 w 1851278" name="connsiteX16"/>
                <a:gd fmla="*/ 734008 h 780717" name="connsiteY16"/>
                <a:gd fmla="*/ 779533 w 1851278" name="connsiteX17"/>
                <a:gd fmla="*/ 733662 h 780717" name="connsiteY17"/>
                <a:gd fmla="*/ 779533 w 1851278" name="connsiteX18"/>
                <a:gd fmla="*/ 733638 h 780717" name="connsiteY18"/>
                <a:gd fmla="*/ 551431 w 1851278" name="connsiteX19"/>
                <a:gd fmla="*/ 389572 h 780717" name="connsiteY19"/>
                <a:gd fmla="*/ 779533 w 1851278" name="connsiteX20"/>
                <a:gd fmla="*/ 45506 h 780717" name="connsiteY20"/>
                <a:gd fmla="*/ 779891 w 1851278" name="connsiteX21"/>
                <a:gd fmla="*/ 45123 h 780717" name="connsiteY21"/>
                <a:gd fmla="*/ 779903 w 1851278" name="connsiteX22"/>
                <a:gd fmla="*/ 45123 h 780717" name="connsiteY22"/>
                <a:gd fmla="*/ 1070875 w 1851278" name="connsiteX23"/>
                <a:gd fmla="*/ 45123 h 780717" name="connsiteY23"/>
                <a:gd fmla="*/ 1071245 w 1851278" name="connsiteX24"/>
                <a:gd fmla="*/ 45493 h 780717" name="connsiteY24"/>
                <a:gd fmla="*/ 1071245 w 1851278" name="connsiteX25"/>
                <a:gd fmla="*/ 45506 h 780717" name="connsiteY25"/>
                <a:gd fmla="*/ 1299347 w 1851278" name="connsiteX26"/>
                <a:gd fmla="*/ 389572 h 780717" name="connsiteY26"/>
                <a:gd fmla="*/ 1071208 w 1851278" name="connsiteX27"/>
                <a:gd fmla="*/ 733650 h 780717" name="connsiteY27"/>
                <a:gd fmla="*/ 1070875 w 1851278" name="connsiteX28"/>
                <a:gd fmla="*/ 734008 h 780717" name="connsiteY28"/>
                <a:gd fmla="*/ 1173719 w 1851278" name="connsiteX29"/>
                <a:gd fmla="*/ 717556 h 780717" name="connsiteY29"/>
                <a:gd fmla="*/ 1336780 w 1851278" name="connsiteX30"/>
                <a:gd fmla="*/ 389559 h 780717" name="connsiteY30"/>
                <a:gd fmla="*/ 1173719 w 1851278" name="connsiteX31"/>
                <a:gd fmla="*/ 61575 h 780717" name="connsiteY31"/>
                <a:gd fmla="*/ 1797958 w 1851278" name="connsiteX32"/>
                <a:gd fmla="*/ 389572 h 780717" name="connsiteY32"/>
                <a:gd fmla="*/ 1173719 w 1851278" name="connsiteX33"/>
                <a:gd fmla="*/ 717569 h 78071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80717" w="1851278">
                  <a:moveTo>
                    <a:pt x="1837933" y="376489"/>
                  </a:moveTo>
                  <a:cubicBezTo>
                    <a:pt x="1625888" y="164432"/>
                    <a:pt x="1358107" y="41766"/>
                    <a:pt x="1081378" y="8850"/>
                  </a:cubicBezTo>
                  <a:cubicBezTo>
                    <a:pt x="977792" y="-3862"/>
                    <a:pt x="873053" y="-3862"/>
                    <a:pt x="769474" y="8850"/>
                  </a:cubicBezTo>
                  <a:cubicBezTo>
                    <a:pt x="492708" y="41766"/>
                    <a:pt x="224927" y="164432"/>
                    <a:pt x="12919" y="376489"/>
                  </a:cubicBezTo>
                  <a:lnTo>
                    <a:pt x="-250" y="389572"/>
                  </a:lnTo>
                  <a:lnTo>
                    <a:pt x="12845" y="402666"/>
                  </a:lnTo>
                  <a:cubicBezTo>
                    <a:pt x="216479" y="606850"/>
                    <a:pt x="483032" y="736378"/>
                    <a:pt x="769400" y="770305"/>
                  </a:cubicBezTo>
                  <a:cubicBezTo>
                    <a:pt x="872963" y="783277"/>
                    <a:pt x="977743" y="783277"/>
                    <a:pt x="1081304" y="770305"/>
                  </a:cubicBezTo>
                  <a:cubicBezTo>
                    <a:pt x="1367672" y="736378"/>
                    <a:pt x="1634219" y="606850"/>
                    <a:pt x="1837859" y="402666"/>
                  </a:cubicBezTo>
                  <a:lnTo>
                    <a:pt x="1851028" y="389572"/>
                  </a:lnTo>
                  <a:close/>
                  <a:moveTo>
                    <a:pt x="52820" y="389572"/>
                  </a:moveTo>
                  <a:cubicBezTo>
                    <a:pt x="224696" y="222030"/>
                    <a:pt x="441578" y="108076"/>
                    <a:pt x="677059" y="61587"/>
                  </a:cubicBezTo>
                  <a:cubicBezTo>
                    <a:pt x="577954" y="136761"/>
                    <a:pt x="513998" y="255687"/>
                    <a:pt x="513998" y="389572"/>
                  </a:cubicBezTo>
                  <a:cubicBezTo>
                    <a:pt x="513998" y="523456"/>
                    <a:pt x="577954" y="642395"/>
                    <a:pt x="677059" y="717569"/>
                  </a:cubicBezTo>
                  <a:cubicBezTo>
                    <a:pt x="441576" y="671077"/>
                    <a:pt x="224693" y="557125"/>
                    <a:pt x="52820" y="389572"/>
                  </a:cubicBezTo>
                  <a:close/>
                  <a:moveTo>
                    <a:pt x="1070875" y="734008"/>
                  </a:moveTo>
                  <a:cubicBezTo>
                    <a:pt x="974226" y="745609"/>
                    <a:pt x="876547" y="745609"/>
                    <a:pt x="779903" y="734008"/>
                  </a:cubicBezTo>
                  <a:cubicBezTo>
                    <a:pt x="779706" y="734020"/>
                    <a:pt x="779540" y="733860"/>
                    <a:pt x="779533" y="733662"/>
                  </a:cubicBezTo>
                  <a:cubicBezTo>
                    <a:pt x="779533" y="733650"/>
                    <a:pt x="779533" y="733650"/>
                    <a:pt x="779533" y="733638"/>
                  </a:cubicBezTo>
                  <a:cubicBezTo>
                    <a:pt x="645636" y="676804"/>
                    <a:pt x="551431" y="544042"/>
                    <a:pt x="551431" y="389572"/>
                  </a:cubicBezTo>
                  <a:cubicBezTo>
                    <a:pt x="551431" y="235101"/>
                    <a:pt x="645636" y="102352"/>
                    <a:pt x="779533" y="45506"/>
                  </a:cubicBezTo>
                  <a:cubicBezTo>
                    <a:pt x="779527" y="45301"/>
                    <a:pt x="779686" y="45130"/>
                    <a:pt x="779891" y="45123"/>
                  </a:cubicBezTo>
                  <a:cubicBezTo>
                    <a:pt x="779895" y="45123"/>
                    <a:pt x="779900" y="45123"/>
                    <a:pt x="779903" y="45123"/>
                  </a:cubicBezTo>
                  <a:cubicBezTo>
                    <a:pt x="876547" y="33534"/>
                    <a:pt x="974226" y="33534"/>
                    <a:pt x="1070875" y="45123"/>
                  </a:cubicBezTo>
                  <a:cubicBezTo>
                    <a:pt x="1071085" y="45123"/>
                    <a:pt x="1071245" y="45288"/>
                    <a:pt x="1071245" y="45493"/>
                  </a:cubicBezTo>
                  <a:cubicBezTo>
                    <a:pt x="1071245" y="45497"/>
                    <a:pt x="1071245" y="45502"/>
                    <a:pt x="1071245" y="45506"/>
                  </a:cubicBezTo>
                  <a:cubicBezTo>
                    <a:pt x="1205142" y="102352"/>
                    <a:pt x="1299347" y="235113"/>
                    <a:pt x="1299347" y="389572"/>
                  </a:cubicBezTo>
                  <a:cubicBezTo>
                    <a:pt x="1299347" y="544030"/>
                    <a:pt x="1205105" y="676804"/>
                    <a:pt x="1071208" y="733650"/>
                  </a:cubicBezTo>
                  <a:cubicBezTo>
                    <a:pt x="1071208" y="733835"/>
                    <a:pt x="1071060" y="733996"/>
                    <a:pt x="1070875" y="734008"/>
                  </a:cubicBezTo>
                  <a:close/>
                  <a:moveTo>
                    <a:pt x="1173719" y="717556"/>
                  </a:moveTo>
                  <a:cubicBezTo>
                    <a:pt x="1272825" y="642382"/>
                    <a:pt x="1336780" y="523456"/>
                    <a:pt x="1336780" y="389559"/>
                  </a:cubicBezTo>
                  <a:cubicBezTo>
                    <a:pt x="1336780" y="255663"/>
                    <a:pt x="1272825" y="136749"/>
                    <a:pt x="1173719" y="61575"/>
                  </a:cubicBezTo>
                  <a:cubicBezTo>
                    <a:pt x="1409202" y="108068"/>
                    <a:pt x="1626085" y="222025"/>
                    <a:pt x="1797958" y="389572"/>
                  </a:cubicBezTo>
                  <a:cubicBezTo>
                    <a:pt x="1626085" y="557125"/>
                    <a:pt x="1409202" y="671077"/>
                    <a:pt x="1173719" y="717569"/>
                  </a:cubicBezTo>
                  <a:close/>
                </a:path>
              </a:pathLst>
            </a:custGeom>
            <a:solidFill>
              <a:schemeClr val="tx2"/>
            </a:solidFill>
            <a:ln cap="flat" w="1232">
              <a:noFill/>
              <a:prstDash val="solid"/>
              <a:miter/>
            </a:ln>
          </p:spPr>
          <p:txBody>
            <a:bodyPr anchor="ctr" rtlCol="0"/>
            <a:lstStyle/>
            <a:p>
              <a:endParaRPr lang="es-ES"/>
            </a:p>
          </p:txBody>
        </p:sp>
      </p:grpSp>
      <p:sp>
        <p:nvSpPr>
          <p:cNvPr id="9" name="Thought Bubble: Cloud 8">
            <a:extLst>
              <a:ext uri="{FF2B5EF4-FFF2-40B4-BE49-F238E27FC236}">
                <a16:creationId xmlns:a16="http://schemas.microsoft.com/office/drawing/2014/main" id="{DD596850-4DD7-4B72-9694-0C14D9C07046}"/>
              </a:ext>
            </a:extLst>
          </p:cNvPr>
          <p:cNvSpPr/>
          <p:nvPr/>
        </p:nvSpPr>
        <p:spPr>
          <a:xfrm>
            <a:off x="7318505" y="2565090"/>
            <a:ext cx="2743200" cy="1805343"/>
          </a:xfrm>
          <a:prstGeom prst="cloudCallout">
            <a:avLst>
              <a:gd fmla="val -62062" name="adj1"/>
              <a:gd fmla="val 21181" name="adj2"/>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advTm="6672" p14:dur="2000" spd="slow"/>
    </mc:Choice>
    <mc:Fallback xmlns="">
      <p:transition advTm="66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2" presetSubtype="4">
                                  <p:stCondLst>
                                    <p:cond delay="0"/>
                                  </p:stCondLst>
                                  <p:childTnLst>
                                    <p:set>
                                      <p:cBhvr>
                                        <p:cTn dur="1" fill="hold" id="6">
                                          <p:stCondLst>
                                            <p:cond delay="0"/>
                                          </p:stCondLst>
                                        </p:cTn>
                                        <p:tgtEl>
                                          <p:spTgt spid="11"/>
                                        </p:tgtEl>
                                        <p:attrNameLst>
                                          <p:attrName>style.visibility</p:attrName>
                                        </p:attrNameLst>
                                      </p:cBhvr>
                                      <p:to>
                                        <p:strVal val="visible"/>
                                      </p:to>
                                    </p:set>
                                    <p:anim calcmode="lin" valueType="num">
                                      <p:cBhvr additive="base">
                                        <p:cTn dur="500" id="7"/>
                                        <p:tgtEl>
                                          <p:spTgt spid="11"/>
                                        </p:tgtEl>
                                        <p:attrNameLst>
                                          <p:attrName>ppt_y</p:attrName>
                                        </p:attrNameLst>
                                      </p:cBhvr>
                                      <p:tavLst>
                                        <p:tav tm="0">
                                          <p:val>
                                            <p:strVal val="#ppt_y+#ppt_h*1.125000"/>
                                          </p:val>
                                        </p:tav>
                                        <p:tav tm="100000">
                                          <p:val>
                                            <p:strVal val="#ppt_y"/>
                                          </p:val>
                                        </p:tav>
                                      </p:tavLst>
                                    </p:anim>
                                    <p:animEffect filter="wipe(up)" transition="in">
                                      <p:cBhvr>
                                        <p:cTn dur="500" id="8"/>
                                        <p:tgtEl>
                                          <p:spTgt spid="11"/>
                                        </p:tgtEl>
                                      </p:cBhvr>
                                    </p:animEffect>
                                  </p:childTnLst>
                                </p:cTn>
                              </p:par>
                              <p:par>
                                <p:cTn fill="hold" id="9" nodeType="withEffect" presetClass="entr" presetID="12" presetSubtype="4">
                                  <p:stCondLst>
                                    <p:cond delay="0"/>
                                  </p:stCondLst>
                                  <p:childTnLst>
                                    <p:set>
                                      <p:cBhvr>
                                        <p:cTn dur="1" fill="hold" id="10">
                                          <p:stCondLst>
                                            <p:cond delay="0"/>
                                          </p:stCondLst>
                                        </p:cTn>
                                        <p:tgtEl>
                                          <p:spTgt spid="10"/>
                                        </p:tgtEl>
                                        <p:attrNameLst>
                                          <p:attrName>style.visibility</p:attrName>
                                        </p:attrNameLst>
                                      </p:cBhvr>
                                      <p:to>
                                        <p:strVal val="visible"/>
                                      </p:to>
                                    </p:set>
                                    <p:anim calcmode="lin" valueType="num">
                                      <p:cBhvr additive="base">
                                        <p:cTn dur="500" id="11"/>
                                        <p:tgtEl>
                                          <p:spTgt spid="10"/>
                                        </p:tgtEl>
                                        <p:attrNameLst>
                                          <p:attrName>ppt_y</p:attrName>
                                        </p:attrNameLst>
                                      </p:cBhvr>
                                      <p:tavLst>
                                        <p:tav tm="0">
                                          <p:val>
                                            <p:strVal val="#ppt_y+#ppt_h*1.125000"/>
                                          </p:val>
                                        </p:tav>
                                        <p:tav tm="100000">
                                          <p:val>
                                            <p:strVal val="#ppt_y"/>
                                          </p:val>
                                        </p:tav>
                                      </p:tavLst>
                                    </p:anim>
                                    <p:animEffect filter="wipe(up)" transition="in">
                                      <p:cBhvr>
                                        <p:cTn dur="500" id="12"/>
                                        <p:tgtEl>
                                          <p:spTgt spid="1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250" id="17"/>
                                        <p:tgtEl>
                                          <p:spTgt spid="16"/>
                                        </p:tgtEl>
                                      </p:cBhvr>
                                    </p:animEffect>
                                  </p:childTnLst>
                                </p:cTn>
                              </p:par>
                              <p:par>
                                <p:cTn fill="hold" id="18" nodeType="withEffect" presetClass="entr" presetID="10" presetSubtype="0">
                                  <p:stCondLst>
                                    <p:cond delay="0"/>
                                  </p:stCondLst>
                                  <p:childTnLst>
                                    <p:set>
                                      <p:cBhvr>
                                        <p:cTn dur="1" fill="hold" id="19">
                                          <p:stCondLst>
                                            <p:cond delay="0"/>
                                          </p:stCondLst>
                                        </p:cTn>
                                        <p:tgtEl>
                                          <p:spTgt spid="18"/>
                                        </p:tgtEl>
                                        <p:attrNameLst>
                                          <p:attrName>style.visibility</p:attrName>
                                        </p:attrNameLst>
                                      </p:cBhvr>
                                      <p:to>
                                        <p:strVal val="visible"/>
                                      </p:to>
                                    </p:set>
                                    <p:animEffect filter="fade" transition="in">
                                      <p:cBhvr>
                                        <p:cTn dur="250" id="20"/>
                                        <p:tgtEl>
                                          <p:spTgt spid="18"/>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7"/>
                                        </p:tgtEl>
                                        <p:attrNameLst>
                                          <p:attrName>style.visibility</p:attrName>
                                        </p:attrNameLst>
                                      </p:cBhvr>
                                      <p:to>
                                        <p:strVal val="visible"/>
                                      </p:to>
                                    </p:set>
                                    <p:animEffect filter="fade" transition="in">
                                      <p:cBhvr>
                                        <p:cTn dur="250" id="23"/>
                                        <p:tgtEl>
                                          <p:spTgt spid="17"/>
                                        </p:tgtEl>
                                      </p:cBhvr>
                                    </p:animEffect>
                                  </p:childTnLst>
                                </p:cTn>
                              </p:par>
                            </p:childTnLst>
                          </p:cTn>
                        </p:par>
                        <p:par>
                          <p:cTn fill="hold" id="24">
                            <p:stCondLst>
                              <p:cond delay="250"/>
                            </p:stCondLst>
                            <p:childTnLst>
                              <p:par>
                                <p:cTn fill="hold" grpId="0" id="25" nodeType="afterEffect" presetClass="entr" presetID="10" presetSubtype="0">
                                  <p:stCondLst>
                                    <p:cond delay="0"/>
                                  </p:stCondLst>
                                  <p:childTnLst>
                                    <p:set>
                                      <p:cBhvr>
                                        <p:cTn dur="1" fill="hold" id="26">
                                          <p:stCondLst>
                                            <p:cond delay="0"/>
                                          </p:stCondLst>
                                        </p:cTn>
                                        <p:tgtEl>
                                          <p:spTgt spid="19"/>
                                        </p:tgtEl>
                                        <p:attrNameLst>
                                          <p:attrName>style.visibility</p:attrName>
                                        </p:attrNameLst>
                                      </p:cBhvr>
                                      <p:to>
                                        <p:strVal val="visible"/>
                                      </p:to>
                                    </p:set>
                                    <p:animEffect filter="fade" transition="in">
                                      <p:cBhvr>
                                        <p:cTn dur="250" id="27"/>
                                        <p:tgtEl>
                                          <p:spTgt spid="19"/>
                                        </p:tgtEl>
                                      </p:cBhvr>
                                    </p:animEffect>
                                  </p:childTnLst>
                                </p:cTn>
                              </p:par>
                              <p:par>
                                <p:cTn fill="hold" id="28" nodeType="withEffect" presetClass="entr" presetID="10" presetSubtype="0">
                                  <p:stCondLst>
                                    <p:cond delay="0"/>
                                  </p:stCondLst>
                                  <p:childTnLst>
                                    <p:set>
                                      <p:cBhvr>
                                        <p:cTn dur="1" fill="hold" id="29">
                                          <p:stCondLst>
                                            <p:cond delay="0"/>
                                          </p:stCondLst>
                                        </p:cTn>
                                        <p:tgtEl>
                                          <p:spTgt spid="22"/>
                                        </p:tgtEl>
                                        <p:attrNameLst>
                                          <p:attrName>style.visibility</p:attrName>
                                        </p:attrNameLst>
                                      </p:cBhvr>
                                      <p:to>
                                        <p:strVal val="visible"/>
                                      </p:to>
                                    </p:set>
                                    <p:animEffect filter="fade" transition="in">
                                      <p:cBhvr>
                                        <p:cTn dur="250" id="30"/>
                                        <p:tgtEl>
                                          <p:spTgt spid="22"/>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250" id="33"/>
                                        <p:tgtEl>
                                          <p:spTgt spid="26"/>
                                        </p:tgtEl>
                                      </p:cBhvr>
                                    </p:animEffect>
                                  </p:childTnLst>
                                </p:cTn>
                              </p:par>
                            </p:childTnLst>
                          </p:cTn>
                        </p:par>
                        <p:par>
                          <p:cTn fill="hold" id="34">
                            <p:stCondLst>
                              <p:cond delay="500"/>
                            </p:stCondLst>
                            <p:childTnLst>
                              <p:par>
                                <p:cTn fill="hold" grpId="0"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25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250" id="40"/>
                                        <p:tgtEl>
                                          <p:spTgt spid="23"/>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27"/>
                                        </p:tgtEl>
                                        <p:attrNameLst>
                                          <p:attrName>style.visibility</p:attrName>
                                        </p:attrNameLst>
                                      </p:cBhvr>
                                      <p:to>
                                        <p:strVal val="visible"/>
                                      </p:to>
                                    </p:set>
                                    <p:animEffect filter="fade" transition="in">
                                      <p:cBhvr>
                                        <p:cTn dur="250" id="43"/>
                                        <p:tgtEl>
                                          <p:spTgt spid="27"/>
                                        </p:tgtEl>
                                      </p:cBhvr>
                                    </p:animEffect>
                                  </p:childTnLst>
                                </p:cTn>
                              </p:par>
                            </p:childTnLst>
                          </p:cTn>
                        </p:par>
                        <p:par>
                          <p:cTn fill="hold" id="44">
                            <p:stCondLst>
                              <p:cond delay="750"/>
                            </p:stCondLst>
                            <p:childTnLst>
                              <p:par>
                                <p:cTn fill="hold" grpId="0" id="45" nodeType="afterEffect" presetClass="entr" presetID="10" presetSubtype="0">
                                  <p:stCondLst>
                                    <p:cond delay="0"/>
                                  </p:stCondLst>
                                  <p:childTnLst>
                                    <p:set>
                                      <p:cBhvr>
                                        <p:cTn dur="1" fill="hold" id="46">
                                          <p:stCondLst>
                                            <p:cond delay="0"/>
                                          </p:stCondLst>
                                        </p:cTn>
                                        <p:tgtEl>
                                          <p:spTgt spid="21"/>
                                        </p:tgtEl>
                                        <p:attrNameLst>
                                          <p:attrName>style.visibility</p:attrName>
                                        </p:attrNameLst>
                                      </p:cBhvr>
                                      <p:to>
                                        <p:strVal val="visible"/>
                                      </p:to>
                                    </p:set>
                                    <p:animEffect filter="fade" transition="in">
                                      <p:cBhvr>
                                        <p:cTn dur="250" id="47"/>
                                        <p:tgtEl>
                                          <p:spTgt spid="21"/>
                                        </p:tgtEl>
                                      </p:cBhvr>
                                    </p:animEffect>
                                  </p:childTnLst>
                                </p:cTn>
                              </p:par>
                              <p:par>
                                <p:cTn fill="hold" id="48" nodeType="withEffect" presetClass="entr" presetID="10" presetSubtype="0">
                                  <p:stCondLst>
                                    <p:cond delay="0"/>
                                  </p:stCondLst>
                                  <p:childTnLst>
                                    <p:set>
                                      <p:cBhvr>
                                        <p:cTn dur="1" fill="hold" id="49">
                                          <p:stCondLst>
                                            <p:cond delay="0"/>
                                          </p:stCondLst>
                                        </p:cTn>
                                        <p:tgtEl>
                                          <p:spTgt spid="30"/>
                                        </p:tgtEl>
                                        <p:attrNameLst>
                                          <p:attrName>style.visibility</p:attrName>
                                        </p:attrNameLst>
                                      </p:cBhvr>
                                      <p:to>
                                        <p:strVal val="visible"/>
                                      </p:to>
                                    </p:set>
                                    <p:animEffect filter="fade" transition="in">
                                      <p:cBhvr>
                                        <p:cTn dur="250" id="50"/>
                                        <p:tgtEl>
                                          <p:spTgt spid="30"/>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28"/>
                                        </p:tgtEl>
                                        <p:attrNameLst>
                                          <p:attrName>style.visibility</p:attrName>
                                        </p:attrNameLst>
                                      </p:cBhvr>
                                      <p:to>
                                        <p:strVal val="visible"/>
                                      </p:to>
                                    </p:set>
                                    <p:animEffect filter="fade" transition="in">
                                      <p:cBhvr>
                                        <p:cTn dur="250" id="53"/>
                                        <p:tgtEl>
                                          <p:spTgt spid="28"/>
                                        </p:tgtEl>
                                      </p:cBhvr>
                                    </p:animEffect>
                                  </p:childTnLst>
                                </p:cTn>
                              </p:par>
                            </p:childTnLst>
                          </p:cTn>
                        </p:par>
                        <p:par>
                          <p:cTn fill="hold" id="54">
                            <p:stCondLst>
                              <p:cond delay="1000"/>
                            </p:stCondLst>
                            <p:childTnLst>
                              <p:par>
                                <p:cTn fill="hold" grpId="0" id="55" nodeType="afterEffect" presetClass="entr" presetID="10" presetSubtype="0">
                                  <p:stCondLst>
                                    <p:cond delay="0"/>
                                  </p:stCondLst>
                                  <p:childTnLst>
                                    <p:set>
                                      <p:cBhvr>
                                        <p:cTn dur="1" fill="hold" id="56">
                                          <p:stCondLst>
                                            <p:cond delay="0"/>
                                          </p:stCondLst>
                                        </p:cTn>
                                        <p:tgtEl>
                                          <p:spTgt spid="31"/>
                                        </p:tgtEl>
                                        <p:attrNameLst>
                                          <p:attrName>style.visibility</p:attrName>
                                        </p:attrNameLst>
                                      </p:cBhvr>
                                      <p:to>
                                        <p:strVal val="visible"/>
                                      </p:to>
                                    </p:set>
                                    <p:animEffect filter="fade" transition="in">
                                      <p:cBhvr>
                                        <p:cTn dur="250" id="57"/>
                                        <p:tgtEl>
                                          <p:spTgt spid="31"/>
                                        </p:tgtEl>
                                      </p:cBhvr>
                                    </p:animEffect>
                                  </p:childTnLst>
                                </p:cTn>
                              </p:par>
                              <p:par>
                                <p:cTn fill="hold" id="58" nodeType="withEffect" presetClass="entr" presetID="10" presetSubtype="0">
                                  <p:stCondLst>
                                    <p:cond delay="0"/>
                                  </p:stCondLst>
                                  <p:childTnLst>
                                    <p:set>
                                      <p:cBhvr>
                                        <p:cTn dur="1" fill="hold" id="59">
                                          <p:stCondLst>
                                            <p:cond delay="0"/>
                                          </p:stCondLst>
                                        </p:cTn>
                                        <p:tgtEl>
                                          <p:spTgt spid="32"/>
                                        </p:tgtEl>
                                        <p:attrNameLst>
                                          <p:attrName>style.visibility</p:attrName>
                                        </p:attrNameLst>
                                      </p:cBhvr>
                                      <p:to>
                                        <p:strVal val="visible"/>
                                      </p:to>
                                    </p:set>
                                    <p:animEffect filter="fade" transition="in">
                                      <p:cBhvr>
                                        <p:cTn dur="250" id="60"/>
                                        <p:tgtEl>
                                          <p:spTgt spid="32"/>
                                        </p:tgtEl>
                                      </p:cBhvr>
                                    </p:animEffect>
                                  </p:childTnLst>
                                </p:cTn>
                              </p:par>
                              <p:par>
                                <p:cTn fill="hold" grpId="0" id="61" nodeType="withEffect" presetClass="entr" presetID="10" presetSubtype="0">
                                  <p:stCondLst>
                                    <p:cond delay="0"/>
                                  </p:stCondLst>
                                  <p:childTnLst>
                                    <p:set>
                                      <p:cBhvr>
                                        <p:cTn dur="1" fill="hold" id="62">
                                          <p:stCondLst>
                                            <p:cond delay="0"/>
                                          </p:stCondLst>
                                        </p:cTn>
                                        <p:tgtEl>
                                          <p:spTgt spid="29"/>
                                        </p:tgtEl>
                                        <p:attrNameLst>
                                          <p:attrName>style.visibility</p:attrName>
                                        </p:attrNameLst>
                                      </p:cBhvr>
                                      <p:to>
                                        <p:strVal val="visible"/>
                                      </p:to>
                                    </p:set>
                                    <p:animEffect filter="fade" transition="in">
                                      <p:cBhvr>
                                        <p:cTn dur="250" id="63"/>
                                        <p:tgtEl>
                                          <p:spTgt spid="29"/>
                                        </p:tgtEl>
                                      </p:cBhvr>
                                    </p:animEffect>
                                  </p:childTnLst>
                                </p:cTn>
                              </p:par>
                              <p:par>
                                <p:cTn fill="hold" grpId="1" id="64" nodeType="withEffect" presetClass="exit" presetID="10" presetSubtype="0">
                                  <p:stCondLst>
                                    <p:cond delay="0"/>
                                  </p:stCondLst>
                                  <p:childTnLst>
                                    <p:animEffect filter="fade" transition="out">
                                      <p:cBhvr>
                                        <p:cTn dur="250" id="65"/>
                                        <p:tgtEl>
                                          <p:spTgt spid="16"/>
                                        </p:tgtEl>
                                      </p:cBhvr>
                                    </p:animEffect>
                                    <p:set>
                                      <p:cBhvr>
                                        <p:cTn dur="1" fill="hold" id="66">
                                          <p:stCondLst>
                                            <p:cond delay="249"/>
                                          </p:stCondLst>
                                        </p:cTn>
                                        <p:tgtEl>
                                          <p:spTgt spid="16"/>
                                        </p:tgtEl>
                                        <p:attrNameLst>
                                          <p:attrName>style.visibility</p:attrName>
                                        </p:attrNameLst>
                                      </p:cBhvr>
                                      <p:to>
                                        <p:strVal val="hidden"/>
                                      </p:to>
                                    </p:set>
                                  </p:childTnLst>
                                </p:cTn>
                              </p:par>
                              <p:par>
                                <p:cTn fill="hold" id="67" nodeType="withEffect" presetClass="exit" presetID="10" presetSubtype="0">
                                  <p:stCondLst>
                                    <p:cond delay="0"/>
                                  </p:stCondLst>
                                  <p:childTnLst>
                                    <p:animEffect filter="fade" transition="out">
                                      <p:cBhvr>
                                        <p:cTn dur="250" id="68"/>
                                        <p:tgtEl>
                                          <p:spTgt spid="18"/>
                                        </p:tgtEl>
                                      </p:cBhvr>
                                    </p:animEffect>
                                    <p:set>
                                      <p:cBhvr>
                                        <p:cTn dur="1" fill="hold" id="69">
                                          <p:stCondLst>
                                            <p:cond delay="249"/>
                                          </p:stCondLst>
                                        </p:cTn>
                                        <p:tgtEl>
                                          <p:spTgt spid="18"/>
                                        </p:tgtEl>
                                        <p:attrNameLst>
                                          <p:attrName>style.visibility</p:attrName>
                                        </p:attrNameLst>
                                      </p:cBhvr>
                                      <p:to>
                                        <p:strVal val="hidden"/>
                                      </p:to>
                                    </p:set>
                                  </p:childTnLst>
                                </p:cTn>
                              </p:par>
                              <p:par>
                                <p:cTn fill="hold" grpId="1" id="70" nodeType="withEffect" presetClass="exit" presetID="10" presetSubtype="0">
                                  <p:stCondLst>
                                    <p:cond delay="0"/>
                                  </p:stCondLst>
                                  <p:childTnLst>
                                    <p:animEffect filter="fade" transition="out">
                                      <p:cBhvr>
                                        <p:cTn dur="250" id="71"/>
                                        <p:tgtEl>
                                          <p:spTgt spid="17"/>
                                        </p:tgtEl>
                                      </p:cBhvr>
                                    </p:animEffect>
                                    <p:set>
                                      <p:cBhvr>
                                        <p:cTn dur="1" fill="hold" id="72">
                                          <p:stCondLst>
                                            <p:cond delay="249"/>
                                          </p:stCondLst>
                                        </p:cTn>
                                        <p:tgtEl>
                                          <p:spTgt spid="17"/>
                                        </p:tgtEl>
                                        <p:attrNameLst>
                                          <p:attrName>style.visibility</p:attrName>
                                        </p:attrNameLst>
                                      </p:cBhvr>
                                      <p:to>
                                        <p:strVal val="hidden"/>
                                      </p:to>
                                    </p:set>
                                  </p:childTnLst>
                                </p:cTn>
                              </p:par>
                            </p:childTnLst>
                          </p:cTn>
                        </p:par>
                        <p:par>
                          <p:cTn fill="hold" id="73">
                            <p:stCondLst>
                              <p:cond delay="1250"/>
                            </p:stCondLst>
                            <p:childTnLst>
                              <p:par>
                                <p:cTn fill="hold" grpId="1" id="74" nodeType="afterEffect" presetClass="exit" presetID="10" presetSubtype="0">
                                  <p:stCondLst>
                                    <p:cond delay="0"/>
                                  </p:stCondLst>
                                  <p:childTnLst>
                                    <p:animEffect filter="fade" transition="out">
                                      <p:cBhvr>
                                        <p:cTn dur="250" id="75"/>
                                        <p:tgtEl>
                                          <p:spTgt spid="19"/>
                                        </p:tgtEl>
                                      </p:cBhvr>
                                    </p:animEffect>
                                    <p:set>
                                      <p:cBhvr>
                                        <p:cTn dur="1" fill="hold" id="76">
                                          <p:stCondLst>
                                            <p:cond delay="249"/>
                                          </p:stCondLst>
                                        </p:cTn>
                                        <p:tgtEl>
                                          <p:spTgt spid="19"/>
                                        </p:tgtEl>
                                        <p:attrNameLst>
                                          <p:attrName>style.visibility</p:attrName>
                                        </p:attrNameLst>
                                      </p:cBhvr>
                                      <p:to>
                                        <p:strVal val="hidden"/>
                                      </p:to>
                                    </p:set>
                                  </p:childTnLst>
                                </p:cTn>
                              </p:par>
                              <p:par>
                                <p:cTn fill="hold" id="77" nodeType="withEffect" presetClass="exit" presetID="10" presetSubtype="0">
                                  <p:stCondLst>
                                    <p:cond delay="0"/>
                                  </p:stCondLst>
                                  <p:childTnLst>
                                    <p:animEffect filter="fade" transition="out">
                                      <p:cBhvr>
                                        <p:cTn dur="250" id="78"/>
                                        <p:tgtEl>
                                          <p:spTgt spid="22"/>
                                        </p:tgtEl>
                                      </p:cBhvr>
                                    </p:animEffect>
                                    <p:set>
                                      <p:cBhvr>
                                        <p:cTn dur="1" fill="hold" id="79">
                                          <p:stCondLst>
                                            <p:cond delay="249"/>
                                          </p:stCondLst>
                                        </p:cTn>
                                        <p:tgtEl>
                                          <p:spTgt spid="22"/>
                                        </p:tgtEl>
                                        <p:attrNameLst>
                                          <p:attrName>style.visibility</p:attrName>
                                        </p:attrNameLst>
                                      </p:cBhvr>
                                      <p:to>
                                        <p:strVal val="hidden"/>
                                      </p:to>
                                    </p:set>
                                  </p:childTnLst>
                                </p:cTn>
                              </p:par>
                              <p:par>
                                <p:cTn fill="hold" grpId="1" id="80" nodeType="withEffect" presetClass="exit" presetID="10" presetSubtype="0">
                                  <p:stCondLst>
                                    <p:cond delay="0"/>
                                  </p:stCondLst>
                                  <p:childTnLst>
                                    <p:animEffect filter="fade" transition="out">
                                      <p:cBhvr>
                                        <p:cTn dur="250" id="81"/>
                                        <p:tgtEl>
                                          <p:spTgt spid="26"/>
                                        </p:tgtEl>
                                      </p:cBhvr>
                                    </p:animEffect>
                                    <p:set>
                                      <p:cBhvr>
                                        <p:cTn dur="1" fill="hold" id="82">
                                          <p:stCondLst>
                                            <p:cond delay="249"/>
                                          </p:stCondLst>
                                        </p:cTn>
                                        <p:tgtEl>
                                          <p:spTgt spid="26"/>
                                        </p:tgtEl>
                                        <p:attrNameLst>
                                          <p:attrName>style.visibility</p:attrName>
                                        </p:attrNameLst>
                                      </p:cBhvr>
                                      <p:to>
                                        <p:strVal val="hidden"/>
                                      </p:to>
                                    </p:set>
                                  </p:childTnLst>
                                </p:cTn>
                              </p:par>
                            </p:childTnLst>
                          </p:cTn>
                        </p:par>
                        <p:par>
                          <p:cTn fill="hold" id="83">
                            <p:stCondLst>
                              <p:cond delay="1500"/>
                            </p:stCondLst>
                            <p:childTnLst>
                              <p:par>
                                <p:cTn fill="hold" grpId="1" id="84" nodeType="afterEffect" presetClass="exit" presetID="10" presetSubtype="0">
                                  <p:stCondLst>
                                    <p:cond delay="0"/>
                                  </p:stCondLst>
                                  <p:childTnLst>
                                    <p:animEffect filter="fade" transition="out">
                                      <p:cBhvr>
                                        <p:cTn dur="250" id="85"/>
                                        <p:tgtEl>
                                          <p:spTgt spid="20"/>
                                        </p:tgtEl>
                                      </p:cBhvr>
                                    </p:animEffect>
                                    <p:set>
                                      <p:cBhvr>
                                        <p:cTn dur="1" fill="hold" id="86">
                                          <p:stCondLst>
                                            <p:cond delay="249"/>
                                          </p:stCondLst>
                                        </p:cTn>
                                        <p:tgtEl>
                                          <p:spTgt spid="20"/>
                                        </p:tgtEl>
                                        <p:attrNameLst>
                                          <p:attrName>style.visibility</p:attrName>
                                        </p:attrNameLst>
                                      </p:cBhvr>
                                      <p:to>
                                        <p:strVal val="hidden"/>
                                      </p:to>
                                    </p:set>
                                  </p:childTnLst>
                                </p:cTn>
                              </p:par>
                              <p:par>
                                <p:cTn fill="hold" id="87" nodeType="withEffect" presetClass="exit" presetID="10" presetSubtype="0">
                                  <p:stCondLst>
                                    <p:cond delay="0"/>
                                  </p:stCondLst>
                                  <p:childTnLst>
                                    <p:animEffect filter="fade" transition="out">
                                      <p:cBhvr>
                                        <p:cTn dur="250" id="88"/>
                                        <p:tgtEl>
                                          <p:spTgt spid="23"/>
                                        </p:tgtEl>
                                      </p:cBhvr>
                                    </p:animEffect>
                                    <p:set>
                                      <p:cBhvr>
                                        <p:cTn dur="1" fill="hold" id="89">
                                          <p:stCondLst>
                                            <p:cond delay="249"/>
                                          </p:stCondLst>
                                        </p:cTn>
                                        <p:tgtEl>
                                          <p:spTgt spid="23"/>
                                        </p:tgtEl>
                                        <p:attrNameLst>
                                          <p:attrName>style.visibility</p:attrName>
                                        </p:attrNameLst>
                                      </p:cBhvr>
                                      <p:to>
                                        <p:strVal val="hidden"/>
                                      </p:to>
                                    </p:set>
                                  </p:childTnLst>
                                </p:cTn>
                              </p:par>
                              <p:par>
                                <p:cTn fill="hold" grpId="1" id="90" nodeType="withEffect" presetClass="exit" presetID="10" presetSubtype="0">
                                  <p:stCondLst>
                                    <p:cond delay="0"/>
                                  </p:stCondLst>
                                  <p:childTnLst>
                                    <p:animEffect filter="fade" transition="out">
                                      <p:cBhvr>
                                        <p:cTn dur="250" id="91"/>
                                        <p:tgtEl>
                                          <p:spTgt spid="27"/>
                                        </p:tgtEl>
                                      </p:cBhvr>
                                    </p:animEffect>
                                    <p:set>
                                      <p:cBhvr>
                                        <p:cTn dur="1" fill="hold" id="92">
                                          <p:stCondLst>
                                            <p:cond delay="249"/>
                                          </p:stCondLst>
                                        </p:cTn>
                                        <p:tgtEl>
                                          <p:spTgt spid="27"/>
                                        </p:tgtEl>
                                        <p:attrNameLst>
                                          <p:attrName>style.visibility</p:attrName>
                                        </p:attrNameLst>
                                      </p:cBhvr>
                                      <p:to>
                                        <p:strVal val="hidden"/>
                                      </p:to>
                                    </p:set>
                                  </p:childTnLst>
                                </p:cTn>
                              </p:par>
                            </p:childTnLst>
                          </p:cTn>
                        </p:par>
                        <p:par>
                          <p:cTn fill="hold" id="93">
                            <p:stCondLst>
                              <p:cond delay="1750"/>
                            </p:stCondLst>
                            <p:childTnLst>
                              <p:par>
                                <p:cTn fill="hold" grpId="1" id="94" nodeType="afterEffect" presetClass="exit" presetID="10" presetSubtype="0">
                                  <p:stCondLst>
                                    <p:cond delay="0"/>
                                  </p:stCondLst>
                                  <p:childTnLst>
                                    <p:animEffect filter="fade" transition="out">
                                      <p:cBhvr>
                                        <p:cTn dur="250" id="95"/>
                                        <p:tgtEl>
                                          <p:spTgt spid="21"/>
                                        </p:tgtEl>
                                      </p:cBhvr>
                                    </p:animEffect>
                                    <p:set>
                                      <p:cBhvr>
                                        <p:cTn dur="1" fill="hold" id="96">
                                          <p:stCondLst>
                                            <p:cond delay="249"/>
                                          </p:stCondLst>
                                        </p:cTn>
                                        <p:tgtEl>
                                          <p:spTgt spid="21"/>
                                        </p:tgtEl>
                                        <p:attrNameLst>
                                          <p:attrName>style.visibility</p:attrName>
                                        </p:attrNameLst>
                                      </p:cBhvr>
                                      <p:to>
                                        <p:strVal val="hidden"/>
                                      </p:to>
                                    </p:set>
                                  </p:childTnLst>
                                </p:cTn>
                              </p:par>
                              <p:par>
                                <p:cTn fill="hold" id="97" nodeType="withEffect" presetClass="exit" presetID="10" presetSubtype="0">
                                  <p:stCondLst>
                                    <p:cond delay="0"/>
                                  </p:stCondLst>
                                  <p:childTnLst>
                                    <p:animEffect filter="fade" transition="out">
                                      <p:cBhvr>
                                        <p:cTn dur="250" id="98"/>
                                        <p:tgtEl>
                                          <p:spTgt spid="30"/>
                                        </p:tgtEl>
                                      </p:cBhvr>
                                    </p:animEffect>
                                    <p:set>
                                      <p:cBhvr>
                                        <p:cTn dur="1" fill="hold" id="99">
                                          <p:stCondLst>
                                            <p:cond delay="249"/>
                                          </p:stCondLst>
                                        </p:cTn>
                                        <p:tgtEl>
                                          <p:spTgt spid="30"/>
                                        </p:tgtEl>
                                        <p:attrNameLst>
                                          <p:attrName>style.visibility</p:attrName>
                                        </p:attrNameLst>
                                      </p:cBhvr>
                                      <p:to>
                                        <p:strVal val="hidden"/>
                                      </p:to>
                                    </p:set>
                                  </p:childTnLst>
                                </p:cTn>
                              </p:par>
                              <p:par>
                                <p:cTn fill="hold" grpId="1" id="100" nodeType="withEffect" presetClass="exit" presetID="10" presetSubtype="0">
                                  <p:stCondLst>
                                    <p:cond delay="0"/>
                                  </p:stCondLst>
                                  <p:childTnLst>
                                    <p:animEffect filter="fade" transition="out">
                                      <p:cBhvr>
                                        <p:cTn dur="250" id="101"/>
                                        <p:tgtEl>
                                          <p:spTgt spid="28"/>
                                        </p:tgtEl>
                                      </p:cBhvr>
                                    </p:animEffect>
                                    <p:set>
                                      <p:cBhvr>
                                        <p:cTn dur="1" fill="hold" id="102">
                                          <p:stCondLst>
                                            <p:cond delay="249"/>
                                          </p:stCondLst>
                                        </p:cTn>
                                        <p:tgtEl>
                                          <p:spTgt spid="28"/>
                                        </p:tgtEl>
                                        <p:attrNameLst>
                                          <p:attrName>style.visibility</p:attrName>
                                        </p:attrNameLst>
                                      </p:cBhvr>
                                      <p:to>
                                        <p:strVal val="hidden"/>
                                      </p:to>
                                    </p:set>
                                  </p:childTnLst>
                                </p:cTn>
                              </p:par>
                            </p:childTnLst>
                          </p:cTn>
                        </p:par>
                        <p:par>
                          <p:cTn fill="hold" id="103">
                            <p:stCondLst>
                              <p:cond delay="2000"/>
                            </p:stCondLst>
                            <p:childTnLst>
                              <p:par>
                                <p:cTn fill="hold" grpId="1" id="104" nodeType="afterEffect" presetClass="exit" presetID="10" presetSubtype="0">
                                  <p:stCondLst>
                                    <p:cond delay="0"/>
                                  </p:stCondLst>
                                  <p:childTnLst>
                                    <p:animEffect filter="fade" transition="out">
                                      <p:cBhvr>
                                        <p:cTn dur="250" id="105"/>
                                        <p:tgtEl>
                                          <p:spTgt spid="31"/>
                                        </p:tgtEl>
                                      </p:cBhvr>
                                    </p:animEffect>
                                    <p:set>
                                      <p:cBhvr>
                                        <p:cTn dur="1" fill="hold" id="106">
                                          <p:stCondLst>
                                            <p:cond delay="249"/>
                                          </p:stCondLst>
                                        </p:cTn>
                                        <p:tgtEl>
                                          <p:spTgt spid="31"/>
                                        </p:tgtEl>
                                        <p:attrNameLst>
                                          <p:attrName>style.visibility</p:attrName>
                                        </p:attrNameLst>
                                      </p:cBhvr>
                                      <p:to>
                                        <p:strVal val="hidden"/>
                                      </p:to>
                                    </p:set>
                                  </p:childTnLst>
                                </p:cTn>
                              </p:par>
                              <p:par>
                                <p:cTn fill="hold" id="107" nodeType="withEffect" presetClass="exit" presetID="10" presetSubtype="0">
                                  <p:stCondLst>
                                    <p:cond delay="0"/>
                                  </p:stCondLst>
                                  <p:childTnLst>
                                    <p:animEffect filter="fade" transition="out">
                                      <p:cBhvr>
                                        <p:cTn dur="250" id="108"/>
                                        <p:tgtEl>
                                          <p:spTgt spid="32"/>
                                        </p:tgtEl>
                                      </p:cBhvr>
                                    </p:animEffect>
                                    <p:set>
                                      <p:cBhvr>
                                        <p:cTn dur="1" fill="hold" id="109">
                                          <p:stCondLst>
                                            <p:cond delay="249"/>
                                          </p:stCondLst>
                                        </p:cTn>
                                        <p:tgtEl>
                                          <p:spTgt spid="32"/>
                                        </p:tgtEl>
                                        <p:attrNameLst>
                                          <p:attrName>style.visibility</p:attrName>
                                        </p:attrNameLst>
                                      </p:cBhvr>
                                      <p:to>
                                        <p:strVal val="hidden"/>
                                      </p:to>
                                    </p:set>
                                  </p:childTnLst>
                                </p:cTn>
                              </p:par>
                              <p:par>
                                <p:cTn fill="hold" grpId="1" id="110" nodeType="withEffect" presetClass="exit" presetID="10" presetSubtype="0">
                                  <p:stCondLst>
                                    <p:cond delay="0"/>
                                  </p:stCondLst>
                                  <p:childTnLst>
                                    <p:animEffect filter="fade" transition="out">
                                      <p:cBhvr>
                                        <p:cTn dur="250" id="111"/>
                                        <p:tgtEl>
                                          <p:spTgt spid="29"/>
                                        </p:tgtEl>
                                      </p:cBhvr>
                                    </p:animEffect>
                                    <p:set>
                                      <p:cBhvr>
                                        <p:cTn dur="1" fill="hold" id="112">
                                          <p:stCondLst>
                                            <p:cond delay="249"/>
                                          </p:stCondLst>
                                        </p:cTn>
                                        <p:tgtEl>
                                          <p:spTgt spid="29"/>
                                        </p:tgtEl>
                                        <p:attrNameLst>
                                          <p:attrName>style.visibility</p:attrName>
                                        </p:attrNameLst>
                                      </p:cBhvr>
                                      <p:to>
                                        <p:strVal val="hidden"/>
                                      </p:to>
                                    </p:set>
                                  </p:childTnLst>
                                </p:cTn>
                              </p:par>
                            </p:childTnLst>
                          </p:cTn>
                        </p:par>
                        <p:par>
                          <p:cTn fill="hold" id="113">
                            <p:stCondLst>
                              <p:cond delay="2250"/>
                            </p:stCondLst>
                            <p:childTnLst>
                              <p:par>
                                <p:cTn fill="hold" grpId="0" id="114" nodeType="afterEffect" presetClass="entr" presetID="22" presetSubtype="8">
                                  <p:stCondLst>
                                    <p:cond delay="0"/>
                                  </p:stCondLst>
                                  <p:childTnLst>
                                    <p:set>
                                      <p:cBhvr>
                                        <p:cTn dur="1" fill="hold" id="115">
                                          <p:stCondLst>
                                            <p:cond delay="0"/>
                                          </p:stCondLst>
                                        </p:cTn>
                                        <p:tgtEl>
                                          <p:spTgt spid="9"/>
                                        </p:tgtEl>
                                        <p:attrNameLst>
                                          <p:attrName>style.visibility</p:attrName>
                                        </p:attrNameLst>
                                      </p:cBhvr>
                                      <p:to>
                                        <p:strVal val="visible"/>
                                      </p:to>
                                    </p:set>
                                    <p:animEffect filter="wipe(left)" transition="in">
                                      <p:cBhvr>
                                        <p:cTn dur="500" id="116"/>
                                        <p:tgtEl>
                                          <p:spTgt spid="9"/>
                                        </p:tgtEl>
                                      </p:cBhvr>
                                    </p:animEffect>
                                  </p:childTnLst>
                                </p:cTn>
                              </p:par>
                            </p:childTnLst>
                          </p:cTn>
                        </p:par>
                        <p:par>
                          <p:cTn fill="hold" id="117">
                            <p:stCondLst>
                              <p:cond delay="2750"/>
                            </p:stCondLst>
                            <p:childTnLst>
                              <p:par>
                                <p:cTn fill="hold" id="118" nodeType="afterEffect" presetClass="entr" presetID="10" presetSubtype="0">
                                  <p:stCondLst>
                                    <p:cond delay="0"/>
                                  </p:stCondLst>
                                  <p:childTnLst>
                                    <p:set>
                                      <p:cBhvr>
                                        <p:cTn dur="1" fill="hold" id="119">
                                          <p:stCondLst>
                                            <p:cond delay="0"/>
                                          </p:stCondLst>
                                        </p:cTn>
                                        <p:tgtEl>
                                          <p:spTgt spid="7"/>
                                        </p:tgtEl>
                                        <p:attrNameLst>
                                          <p:attrName>style.visibility</p:attrName>
                                        </p:attrNameLst>
                                      </p:cBhvr>
                                      <p:to>
                                        <p:strVal val="visible"/>
                                      </p:to>
                                    </p:set>
                                    <p:animEffect filter="fade" transition="in">
                                      <p:cBhvr>
                                        <p:cTn dur="500" id="120"/>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1" spid="16"/>
      <p:bldP animBg="1" grpId="0" spid="17"/>
      <p:bldP animBg="1" grpId="1" spid="17"/>
      <p:bldP animBg="1" grpId="0" spid="19"/>
      <p:bldP animBg="1" grpId="1" spid="19"/>
      <p:bldP animBg="1" grpId="0" spid="20"/>
      <p:bldP animBg="1" grpId="1" spid="20"/>
      <p:bldP animBg="1" grpId="0" spid="21"/>
      <p:bldP animBg="1" grpId="1" spid="21"/>
      <p:bldP animBg="1" grpId="0" spid="26"/>
      <p:bldP animBg="1" grpId="1" spid="26"/>
      <p:bldP animBg="1" grpId="0" spid="27"/>
      <p:bldP animBg="1" grpId="1" spid="27"/>
      <p:bldP animBg="1" grpId="0" spid="28"/>
      <p:bldP animBg="1" grpId="1" spid="28"/>
      <p:bldP animBg="1" grpId="0" spid="29"/>
      <p:bldP animBg="1" grpId="1" spid="29"/>
      <p:bldP animBg="1" grpId="0" spid="31"/>
      <p:bldP animBg="1" grpId="1" spid="31"/>
      <p:bldP animBg="1" grpId="0" spid="9"/>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2CDCE4F-2AB9-413F-AEE2-34B8C37BF7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5317" y="1838513"/>
            <a:ext cx="3080865" cy="3080865"/>
          </a:xfrm>
          <a:prstGeom prst="rect">
            <a:avLst/>
          </a:prstGeom>
        </p:spPr>
      </p:pic>
      <p:sp>
        <p:nvSpPr>
          <p:cNvPr id="4" name="Title 3">
            <a:extLst>
              <a:ext uri="{FF2B5EF4-FFF2-40B4-BE49-F238E27FC236}">
                <a16:creationId xmlns:a16="http://schemas.microsoft.com/office/drawing/2014/main" id="{B09A2610-1AFD-4BB2-B4C8-26E1B9ED725F}"/>
              </a:ext>
            </a:extLst>
          </p:cNvPr>
          <p:cNvSpPr>
            <a:spLocks noGrp="1"/>
          </p:cNvSpPr>
          <p:nvPr>
            <p:ph type="title"/>
          </p:nvPr>
        </p:nvSpPr>
        <p:spPr/>
        <p:txBody>
          <a:bodyPr/>
          <a:lstStyle/>
          <a:p txid="c5242ccaca103ed340f515a3b0488046">
            <a:r>
              <a:rPr dirty="0" lang="en-US"/>
              <a:t>Dans cette vidéo, vous allez apprendre…</a:t>
            </a:r>
          </a:p>
        </p:txBody>
      </p:sp>
      <p:sp>
        <p:nvSpPr>
          <p:cNvPr id="41" name="Rectangle: Rounded Corners 40">
            <a:extLst>
              <a:ext uri="{FF2B5EF4-FFF2-40B4-BE49-F238E27FC236}">
                <a16:creationId xmlns:a16="http://schemas.microsoft.com/office/drawing/2014/main" id="{9C13A44A-1162-4A60-AF98-39F16F62AEF5}"/>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b959a2d515bea9066f5bca4860c8975">
            <a:pPr algn="ctr"/>
            <a:r>
              <a:rPr dirty="0" lang="en-US" sz="2200"/>
              <a:t>Rapport sur l'ensemble de données</a:t>
            </a:r>
          </a:p>
        </p:txBody>
      </p:sp>
      <p:sp>
        <p:nvSpPr>
          <p:cNvPr id="42" name="Rectangle: Rounded Corners 41">
            <a:extLst>
              <a:ext uri="{FF2B5EF4-FFF2-40B4-BE49-F238E27FC236}">
                <a16:creationId xmlns:a16="http://schemas.microsoft.com/office/drawing/2014/main" id="{9C048C58-BC69-416C-9463-56739FFB26F9}"/>
              </a:ext>
            </a:extLst>
          </p:cNvPr>
          <p:cNvSpPr/>
          <p:nvPr/>
        </p:nvSpPr>
        <p:spPr>
          <a:xfrm>
            <a:off x="670513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70dbb3a62be9606304afbc66d6adee6">
            <a:pPr algn="ctr"/>
            <a:r>
              <a:rPr dirty="0" lang="en-US" sz="2200"/>
              <a:t>Application de rapports</a:t>
            </a:r>
          </a:p>
        </p:txBody>
      </p:sp>
      <p:grpSp>
        <p:nvGrpSpPr>
          <p:cNvPr id="63" name="Group 62">
            <a:extLst>
              <a:ext uri="{FF2B5EF4-FFF2-40B4-BE49-F238E27FC236}">
                <a16:creationId xmlns:a16="http://schemas.microsoft.com/office/drawing/2014/main" id="{60222FA1-0C9E-43FC-A1DC-0DA87FC406C9}"/>
              </a:ext>
            </a:extLst>
          </p:cNvPr>
          <p:cNvGrpSpPr/>
          <p:nvPr/>
        </p:nvGrpSpPr>
        <p:grpSpPr>
          <a:xfrm>
            <a:off x="3061492" y="2251721"/>
            <a:ext cx="1713574" cy="2458463"/>
            <a:chOff x="5174536" y="3547830"/>
            <a:chExt cx="1713574" cy="2458463"/>
          </a:xfrm>
        </p:grpSpPr>
        <p:sp>
          <p:nvSpPr>
            <p:cNvPr id="44" name="Freeform: Shape 43">
              <a:extLst>
                <a:ext uri="{FF2B5EF4-FFF2-40B4-BE49-F238E27FC236}">
                  <a16:creationId xmlns:a16="http://schemas.microsoft.com/office/drawing/2014/main" id="{1A0CC756-F8D6-4442-A627-01D379D0381E}"/>
                </a:ext>
              </a:extLst>
            </p:cNvPr>
            <p:cNvSpPr/>
            <p:nvPr/>
          </p:nvSpPr>
          <p:spPr>
            <a:xfrm>
              <a:off x="5174536" y="4928589"/>
              <a:ext cx="1708606" cy="488173"/>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cap="flat" w="9525">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D978EDA-3E99-48CA-A78E-AE3BDEE9BF2E}"/>
                </a:ext>
              </a:extLst>
            </p:cNvPr>
            <p:cNvSpPr/>
            <p:nvPr/>
          </p:nvSpPr>
          <p:spPr>
            <a:xfrm>
              <a:off x="5179504" y="5274033"/>
              <a:ext cx="1708606" cy="73226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grpSp>
          <p:nvGrpSpPr>
            <p:cNvPr id="47" name="Group 46">
              <a:extLst>
                <a:ext uri="{FF2B5EF4-FFF2-40B4-BE49-F238E27FC236}">
                  <a16:creationId xmlns:a16="http://schemas.microsoft.com/office/drawing/2014/main" id="{FAC9CEC4-30CD-40A9-A9E4-5B9E4D61A169}"/>
                </a:ext>
              </a:extLst>
            </p:cNvPr>
            <p:cNvGrpSpPr/>
            <p:nvPr/>
          </p:nvGrpSpPr>
          <p:grpSpPr>
            <a:xfrm>
              <a:off x="5413960" y="3547830"/>
              <a:ext cx="1267518" cy="1726203"/>
              <a:chOff x="7496342" y="1931397"/>
              <a:chExt cx="3074671" cy="4187322"/>
            </a:xfrm>
          </p:grpSpPr>
          <p:sp>
            <p:nvSpPr>
              <p:cNvPr id="48" name="Freeform: Shape 47">
                <a:extLst>
                  <a:ext uri="{FF2B5EF4-FFF2-40B4-BE49-F238E27FC236}">
                    <a16:creationId xmlns:a16="http://schemas.microsoft.com/office/drawing/2014/main" id="{47B6E1D8-AE36-44FF-8FA4-B5E07D469FA5}"/>
                  </a:ext>
                </a:extLst>
              </p:cNvPr>
              <p:cNvSpPr/>
              <p:nvPr/>
            </p:nvSpPr>
            <p:spPr>
              <a:xfrm>
                <a:off x="7496342" y="1931397"/>
                <a:ext cx="3074671" cy="4187322"/>
              </a:xfrm>
              <a:custGeom>
                <a:avLst/>
                <a:gdLst>
                  <a:gd fmla="*/ 2608626 w 3074671" name="connsiteX0"/>
                  <a:gd fmla="*/ 392813 h 4187322" name="connsiteY0"/>
                  <a:gd fmla="*/ 2608626 w 3074671" name="connsiteX1"/>
                  <a:gd fmla="*/ -172 h 4187322" name="connsiteY1"/>
                  <a:gd fmla="*/ 60456 w 3074671" name="connsiteX2"/>
                  <a:gd fmla="*/ -172 h 4187322" name="connsiteY2"/>
                  <a:gd fmla="*/ -270 w 3074671" name="connsiteX3"/>
                  <a:gd fmla="*/ 60554 h 4187322" name="connsiteY3"/>
                  <a:gd fmla="*/ -270 w 3074671" name="connsiteX4"/>
                  <a:gd fmla="*/ 4126424 h 4187322" name="connsiteY4"/>
                  <a:gd fmla="*/ 60456 w 3074671" name="connsiteX5"/>
                  <a:gd fmla="*/ 4187150 h 4187322" name="connsiteY5"/>
                  <a:gd fmla="*/ 3013676 w 3074671" name="connsiteX6"/>
                  <a:gd fmla="*/ 4187150 h 4187322" name="connsiteY6"/>
                  <a:gd fmla="*/ 3074402 w 3074671" name="connsiteX7"/>
                  <a:gd fmla="*/ 4126424 h 4187322" name="connsiteY7"/>
                  <a:gd fmla="*/ 3074402 w 3074671" name="connsiteX8"/>
                  <a:gd fmla="*/ 455246 h 4187322" name="connsiteY8"/>
                  <a:gd fmla="*/ 2671059 w 3074671" name="connsiteX9"/>
                  <a:gd fmla="*/ 455246 h 4187322" name="connsiteY9"/>
                  <a:gd fmla="*/ 2608626 w 3074671" name="connsiteX10"/>
                  <a:gd fmla="*/ 392813 h 418732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187322" w="3074671">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cap="flat" w="568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28DFB85F-5518-4EC1-B7C6-E8592FAC995C}"/>
                  </a:ext>
                </a:extLst>
              </p:cNvPr>
              <p:cNvSpPr/>
              <p:nvPr/>
            </p:nvSpPr>
            <p:spPr>
              <a:xfrm>
                <a:off x="10105237" y="1931510"/>
                <a:ext cx="465776" cy="455304"/>
              </a:xfrm>
              <a:custGeom>
                <a:avLst/>
                <a:gdLst>
                  <a:gd fmla="*/ -270 w 465776" name="connsiteX0"/>
                  <a:gd fmla="*/ 390422 h 455304" name="connsiteY0"/>
                  <a:gd fmla="*/ 64440 w 465776" name="connsiteX1"/>
                  <a:gd fmla="*/ 455132 h 455304" name="connsiteY1"/>
                  <a:gd fmla="*/ 465507 w 465776" name="connsiteX2"/>
                  <a:gd fmla="*/ 455132 h 455304" name="connsiteY2"/>
                  <a:gd fmla="*/ -270 w 465776" name="connsiteX3"/>
                  <a:gd fmla="*/ -172 h 455304" name="connsiteY3"/>
                </a:gdLst>
                <a:ahLst/>
                <a:cxnLst>
                  <a:cxn ang="0">
                    <a:pos x="connsiteX0" y="connsiteY0"/>
                  </a:cxn>
                  <a:cxn ang="0">
                    <a:pos x="connsiteX1" y="connsiteY1"/>
                  </a:cxn>
                  <a:cxn ang="0">
                    <a:pos x="connsiteX2" y="connsiteY2"/>
                  </a:cxn>
                  <a:cxn ang="0">
                    <a:pos x="connsiteX3" y="connsiteY3"/>
                  </a:cxn>
                </a:cxnLst>
                <a:rect b="b" l="l" r="r" t="t"/>
                <a:pathLst>
                  <a:path h="455304" w="465776">
                    <a:moveTo>
                      <a:pt x="-270" y="390422"/>
                    </a:moveTo>
                    <a:cubicBezTo>
                      <a:pt x="-270" y="426158"/>
                      <a:pt x="28704" y="455132"/>
                      <a:pt x="64440" y="455132"/>
                    </a:cubicBezTo>
                    <a:lnTo>
                      <a:pt x="465507" y="455132"/>
                    </a:lnTo>
                    <a:lnTo>
                      <a:pt x="-270" y="-172"/>
                    </a:lnTo>
                    <a:close/>
                  </a:path>
                </a:pathLst>
              </a:custGeom>
              <a:solidFill>
                <a:srgbClr val="FF8F02"/>
              </a:solidFill>
              <a:ln cap="flat" w="568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BF0986A6-9092-4FB5-91FA-A8EC624DB3C2}"/>
                  </a:ext>
                </a:extLst>
              </p:cNvPr>
              <p:cNvSpPr/>
              <p:nvPr/>
            </p:nvSpPr>
            <p:spPr>
              <a:xfrm>
                <a:off x="7985851" y="463806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sp>
            <p:nvSpPr>
              <p:cNvPr id="51" name="Freeform: Shape 50">
                <a:extLst>
                  <a:ext uri="{FF2B5EF4-FFF2-40B4-BE49-F238E27FC236}">
                    <a16:creationId xmlns:a16="http://schemas.microsoft.com/office/drawing/2014/main" id="{F8B5A4F0-2527-47FA-97BB-E3076D2D9D08}"/>
                  </a:ext>
                </a:extLst>
              </p:cNvPr>
              <p:cNvSpPr/>
              <p:nvPr/>
            </p:nvSpPr>
            <p:spPr>
              <a:xfrm>
                <a:off x="7985851" y="5073909"/>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sp>
            <p:nvSpPr>
              <p:cNvPr id="52" name="Freeform: Shape 51">
                <a:extLst>
                  <a:ext uri="{FF2B5EF4-FFF2-40B4-BE49-F238E27FC236}">
                    <a16:creationId xmlns:a16="http://schemas.microsoft.com/office/drawing/2014/main" id="{231F9203-54EC-40B5-A2A9-2C1494DBCD57}"/>
                  </a:ext>
                </a:extLst>
              </p:cNvPr>
              <p:cNvSpPr/>
              <p:nvPr/>
            </p:nvSpPr>
            <p:spPr>
              <a:xfrm>
                <a:off x="7985851" y="552562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grpSp>
            <p:nvGrpSpPr>
              <p:cNvPr id="53" name="Group 52">
                <a:extLst>
                  <a:ext uri="{FF2B5EF4-FFF2-40B4-BE49-F238E27FC236}">
                    <a16:creationId xmlns:a16="http://schemas.microsoft.com/office/drawing/2014/main" id="{133667EE-6331-4E6C-8383-69C9481E1448}"/>
                  </a:ext>
                </a:extLst>
              </p:cNvPr>
              <p:cNvGrpSpPr/>
              <p:nvPr/>
            </p:nvGrpSpPr>
            <p:grpSpPr>
              <a:xfrm>
                <a:off x="8111803" y="2418024"/>
                <a:ext cx="1840334" cy="1789894"/>
                <a:chOff x="5470775" y="75750"/>
                <a:chExt cx="1840334" cy="1789894"/>
              </a:xfrm>
            </p:grpSpPr>
            <p:sp>
              <p:nvSpPr>
                <p:cNvPr id="54" name="Freeform: Shape 53">
                  <a:extLst>
                    <a:ext uri="{FF2B5EF4-FFF2-40B4-BE49-F238E27FC236}">
                      <a16:creationId xmlns:a16="http://schemas.microsoft.com/office/drawing/2014/main" id="{2B142D1B-4D28-4EB0-99B2-20C50E60242D}"/>
                    </a:ext>
                  </a:extLst>
                </p:cNvPr>
                <p:cNvSpPr/>
                <p:nvPr/>
              </p:nvSpPr>
              <p:spPr>
                <a:xfrm>
                  <a:off x="5470775" y="75750"/>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55" name="Freeform: Shape 54">
                  <a:extLst>
                    <a:ext uri="{FF2B5EF4-FFF2-40B4-BE49-F238E27FC236}">
                      <a16:creationId xmlns:a16="http://schemas.microsoft.com/office/drawing/2014/main" id="{1B0A3140-AB0B-41E7-8FE3-A0B59D6EECEB}"/>
                    </a:ext>
                  </a:extLst>
                </p:cNvPr>
                <p:cNvSpPr/>
                <p:nvPr/>
              </p:nvSpPr>
              <p:spPr>
                <a:xfrm>
                  <a:off x="6857177" y="757328"/>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56" name="Freeform: Shape 55">
                  <a:extLst>
                    <a:ext uri="{FF2B5EF4-FFF2-40B4-BE49-F238E27FC236}">
                      <a16:creationId xmlns:a16="http://schemas.microsoft.com/office/drawing/2014/main" id="{73F4D0F9-250A-45E9-9C42-5BFC96A5F68C}"/>
                    </a:ext>
                  </a:extLst>
                </p:cNvPr>
                <p:cNvSpPr/>
                <p:nvPr/>
              </p:nvSpPr>
              <p:spPr>
                <a:xfrm>
                  <a:off x="6153634" y="1411712"/>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57" name="Freeform: Shape 56">
                  <a:extLst>
                    <a:ext uri="{FF2B5EF4-FFF2-40B4-BE49-F238E27FC236}">
                      <a16:creationId xmlns:a16="http://schemas.microsoft.com/office/drawing/2014/main" id="{29DC978B-70C1-417B-980F-B30384C0FE89}"/>
                    </a:ext>
                  </a:extLst>
                </p:cNvPr>
                <p:cNvSpPr/>
                <p:nvPr/>
              </p:nvSpPr>
              <p:spPr>
                <a:xfrm>
                  <a:off x="6892111" y="110657"/>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58" name="Freeform: Shape 57">
                  <a:extLst>
                    <a:ext uri="{FF2B5EF4-FFF2-40B4-BE49-F238E27FC236}">
                      <a16:creationId xmlns:a16="http://schemas.microsoft.com/office/drawing/2014/main" id="{1CD3B75D-79FF-444C-A286-605BFCD89BD8}"/>
                    </a:ext>
                  </a:extLst>
                </p:cNvPr>
                <p:cNvSpPr/>
                <p:nvPr/>
              </p:nvSpPr>
              <p:spPr>
                <a:xfrm>
                  <a:off x="6188542" y="79223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59" name="Freeform: Shape 58">
                  <a:extLst>
                    <a:ext uri="{FF2B5EF4-FFF2-40B4-BE49-F238E27FC236}">
                      <a16:creationId xmlns:a16="http://schemas.microsoft.com/office/drawing/2014/main" id="{4D7FFAE3-9D36-47A7-9C09-15F5EEFC571D}"/>
                    </a:ext>
                  </a:extLst>
                </p:cNvPr>
                <p:cNvSpPr/>
                <p:nvPr/>
              </p:nvSpPr>
              <p:spPr>
                <a:xfrm>
                  <a:off x="5505682" y="144664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60" name="Freeform: Shape 59">
                  <a:extLst>
                    <a:ext uri="{FF2B5EF4-FFF2-40B4-BE49-F238E27FC236}">
                      <a16:creationId xmlns:a16="http://schemas.microsoft.com/office/drawing/2014/main" id="{2E0FAB35-9671-4CEF-A1BD-D11088D2E929}"/>
                    </a:ext>
                  </a:extLst>
                </p:cNvPr>
                <p:cNvSpPr/>
                <p:nvPr/>
              </p:nvSpPr>
              <p:spPr>
                <a:xfrm>
                  <a:off x="6159132" y="95860"/>
                  <a:ext cx="442949" cy="413609"/>
                </a:xfrm>
                <a:custGeom>
                  <a:avLst/>
                  <a:gdLst>
                    <a:gd fmla="*/ 27496 w 442949" name="connsiteX0"/>
                    <a:gd fmla="*/ 413412 h 413609" name="connsiteY0"/>
                    <a:gd fmla="*/ 415091 w 442949" name="connsiteX1"/>
                    <a:gd fmla="*/ 413412 h 413609" name="connsiteY1"/>
                    <a:gd fmla="*/ 442761 w 442949" name="connsiteX2"/>
                    <a:gd fmla="*/ 385595 h 413609" name="connsiteY2"/>
                    <a:gd fmla="*/ 439487 w 442949" name="connsiteX3"/>
                    <a:gd fmla="*/ 372595 h 413609" name="connsiteY3"/>
                    <a:gd fmla="*/ 245703 w 442949" name="connsiteX4"/>
                    <a:gd fmla="*/ 14365 h 413609" name="connsiteY4"/>
                    <a:gd fmla="*/ 208107 w 442949" name="connsiteX5"/>
                    <a:gd fmla="*/ 3142 h 413609" name="connsiteY5"/>
                    <a:gd fmla="*/ 196884 w 442949" name="connsiteX6"/>
                    <a:gd fmla="*/ 14365 h 413609" name="connsiteY6"/>
                    <a:gd fmla="*/ 3074 w 442949" name="connsiteX7"/>
                    <a:gd fmla="*/ 372595 h 413609" name="connsiteY7"/>
                    <a:gd fmla="*/ 14540 w 442949" name="connsiteX8"/>
                    <a:gd fmla="*/ 410156 h 413609" name="connsiteY8"/>
                    <a:gd fmla="*/ 27496 w 442949" name="connsiteX9"/>
                    <a:gd fmla="*/ 413412 h 41360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609" w="44294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cap="flat" w="2611">
                  <a:noFill/>
                  <a:prstDash val="solid"/>
                  <a:miter/>
                </a:ln>
              </p:spPr>
              <p:txBody>
                <a:bodyPr anchor="ctr" rtlCol="0"/>
                <a:lstStyle/>
                <a:p>
                  <a:endParaRPr dirty="0" lang="en-US"/>
                </a:p>
              </p:txBody>
            </p:sp>
            <p:sp>
              <p:nvSpPr>
                <p:cNvPr id="61" name="Freeform: Shape 60">
                  <a:extLst>
                    <a:ext uri="{FF2B5EF4-FFF2-40B4-BE49-F238E27FC236}">
                      <a16:creationId xmlns:a16="http://schemas.microsoft.com/office/drawing/2014/main" id="{80F704AA-E46D-4AC4-AAF2-CF38C21325FA}"/>
                    </a:ext>
                  </a:extLst>
                </p:cNvPr>
                <p:cNvSpPr/>
                <p:nvPr/>
              </p:nvSpPr>
              <p:spPr>
                <a:xfrm>
                  <a:off x="5476188" y="777519"/>
                  <a:ext cx="443090" cy="413529"/>
                </a:xfrm>
                <a:custGeom>
                  <a:avLst/>
                  <a:gdLst>
                    <a:gd fmla="*/ 27580 w 443090" name="connsiteX0"/>
                    <a:gd fmla="*/ 413331 h 413529" name="connsiteY0"/>
                    <a:gd fmla="*/ 415148 w 443090" name="connsiteX1"/>
                    <a:gd fmla="*/ 413331 h 413529" name="connsiteY1"/>
                    <a:gd fmla="*/ 442902 w 443090" name="connsiteX2"/>
                    <a:gd fmla="*/ 385599 h 413529" name="connsiteY2"/>
                    <a:gd fmla="*/ 439545 w 443090" name="connsiteX3"/>
                    <a:gd fmla="*/ 372357 h 413529" name="connsiteY3"/>
                    <a:gd fmla="*/ 245787 w 443090" name="connsiteX4"/>
                    <a:gd fmla="*/ 14336 h 413529" name="connsiteY4"/>
                    <a:gd fmla="*/ 208136 w 443090" name="connsiteX5"/>
                    <a:gd fmla="*/ 3168 h 413529" name="connsiteY5"/>
                    <a:gd fmla="*/ 196968 w 443090" name="connsiteX6"/>
                    <a:gd fmla="*/ 14336 h 413529" name="connsiteY6"/>
                    <a:gd fmla="*/ 3158 w 443090" name="connsiteX7"/>
                    <a:gd fmla="*/ 372357 h 413529" name="connsiteY7"/>
                    <a:gd fmla="*/ 14380 w 443090" name="connsiteX8"/>
                    <a:gd fmla="*/ 409990 h 413529" name="connsiteY8"/>
                    <a:gd fmla="*/ 27580 w 443090" name="connsiteX9"/>
                    <a:gd fmla="*/ 413331 h 41352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529" w="443090">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cap="flat" w="2611">
                  <a:noFill/>
                  <a:prstDash val="solid"/>
                  <a:miter/>
                </a:ln>
              </p:spPr>
              <p:txBody>
                <a:bodyPr anchor="ctr" rtlCol="0"/>
                <a:lstStyle/>
                <a:p>
                  <a:endParaRPr dirty="0" lang="en-US"/>
                </a:p>
              </p:txBody>
            </p:sp>
            <p:sp>
              <p:nvSpPr>
                <p:cNvPr id="62" name="Freeform: Shape 61">
                  <a:extLst>
                    <a:ext uri="{FF2B5EF4-FFF2-40B4-BE49-F238E27FC236}">
                      <a16:creationId xmlns:a16="http://schemas.microsoft.com/office/drawing/2014/main" id="{D130F3CE-086D-43A9-BE0F-D0F82AFE51E1}"/>
                    </a:ext>
                  </a:extLst>
                </p:cNvPr>
                <p:cNvSpPr/>
                <p:nvPr/>
              </p:nvSpPr>
              <p:spPr>
                <a:xfrm>
                  <a:off x="6862599" y="1432031"/>
                  <a:ext cx="443116" cy="413426"/>
                </a:xfrm>
                <a:custGeom>
                  <a:avLst/>
                  <a:gdLst>
                    <a:gd fmla="*/ 27598 w 443116" name="connsiteX0"/>
                    <a:gd fmla="*/ 413229 h 413426" name="connsiteY0"/>
                    <a:gd fmla="*/ 415167 w 443116" name="connsiteX1"/>
                    <a:gd fmla="*/ 413229 h 413426" name="connsiteY1"/>
                    <a:gd fmla="*/ 442928 w 443116" name="connsiteX2"/>
                    <a:gd fmla="*/ 385452 h 413426" name="connsiteY2"/>
                    <a:gd fmla="*/ 439589 w 443116" name="connsiteX3"/>
                    <a:gd fmla="*/ 372255 h 413426" name="connsiteY3"/>
                    <a:gd fmla="*/ 245779 w 443116" name="connsiteX4"/>
                    <a:gd fmla="*/ 14365 h 413426" name="connsiteY4"/>
                    <a:gd fmla="*/ 208183 w 443116" name="connsiteX5"/>
                    <a:gd fmla="*/ 3142 h 413426" name="connsiteY5"/>
                    <a:gd fmla="*/ 196960 w 443116" name="connsiteX6"/>
                    <a:gd fmla="*/ 14365 h 413426" name="connsiteY6"/>
                    <a:gd fmla="*/ 3176 w 443116" name="connsiteX7"/>
                    <a:gd fmla="*/ 372255 h 413426" name="connsiteY7"/>
                    <a:gd fmla="*/ 14331 w 443116" name="connsiteX8"/>
                    <a:gd fmla="*/ 409871 h 413426" name="connsiteY8"/>
                    <a:gd fmla="*/ 27598 w 443116" name="connsiteX9"/>
                    <a:gd fmla="*/ 413229 h 4134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426" w="44311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cap="flat" w="2611">
                  <a:noFill/>
                  <a:prstDash val="solid"/>
                  <a:miter/>
                </a:ln>
              </p:spPr>
              <p:txBody>
                <a:bodyPr anchor="ctr" rtlCol="0"/>
                <a:lstStyle/>
                <a:p>
                  <a:endParaRPr dirty="0" lang="en-US"/>
                </a:p>
              </p:txBody>
            </p:sp>
          </p:grpSp>
        </p:grpSp>
      </p:grpSp>
      <p:sp>
        <p:nvSpPr>
          <p:cNvPr id="64" name="TextBox 63">
            <a:extLst>
              <a:ext uri="{FF2B5EF4-FFF2-40B4-BE49-F238E27FC236}">
                <a16:creationId xmlns:a16="http://schemas.microsoft.com/office/drawing/2014/main" id="{E35D9854-096F-4A81-B5C6-337BAB9D2172}"/>
              </a:ext>
            </a:extLst>
          </p:cNvPr>
          <p:cNvSpPr txBox="1"/>
          <p:nvPr/>
        </p:nvSpPr>
        <p:spPr>
          <a:xfrm>
            <a:off x="2008633" y="5083323"/>
            <a:ext cx="4000500" cy="1200329"/>
          </a:xfrm>
          <a:prstGeom prst="rect">
            <a:avLst/>
          </a:prstGeom>
          <a:noFill/>
        </p:spPr>
        <p:txBody>
          <a:bodyPr rtlCol="0" wrap="square">
            <a:spAutoFit/>
          </a:bodyPr>
          <a:lstStyle/>
          <a:p txid="49a4aaecb67dafcb315d37ae775ab426">
            <a:pPr algn="l" indent="-342900" marL="342900">
              <a:buClr>
                <a:srgbClr val="008CCF"/>
              </a:buClr>
              <a:buFont charset="-79" pitchFamily="2" typeface="Rubik"/>
              <a:buChar char="•"/>
            </a:pPr>
            <a:r>
              <a:rPr dirty="0" lang="en-US" sz="2400"/>
              <a:t>Visualiser les données brutes et agrégées par ensemble de données</a:t>
            </a:r>
          </a:p>
        </p:txBody>
      </p:sp>
      <p:cxnSp>
        <p:nvCxnSpPr>
          <p:cNvPr id="66" name="Straight Arrow Connector 65">
            <a:extLst>
              <a:ext uri="{FF2B5EF4-FFF2-40B4-BE49-F238E27FC236}">
                <a16:creationId xmlns:a16="http://schemas.microsoft.com/office/drawing/2014/main" id="{5D9AA8DA-F2C8-4711-BA3C-A032A7600386}"/>
              </a:ext>
            </a:extLst>
          </p:cNvPr>
          <p:cNvCxnSpPr>
            <a:cxnSpLocks/>
          </p:cNvCxnSpPr>
          <p:nvPr/>
        </p:nvCxnSpPr>
        <p:spPr>
          <a:xfrm>
            <a:off x="5498894" y="1600199"/>
            <a:ext cx="1088942"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03B0E66-FCE8-43FE-9DDA-4EAA2C01FC1A}"/>
              </a:ext>
            </a:extLst>
          </p:cNvPr>
          <p:cNvSpPr txBox="1"/>
          <p:nvPr/>
        </p:nvSpPr>
        <p:spPr>
          <a:xfrm>
            <a:off x="5000805" y="1973339"/>
            <a:ext cx="554545" cy="2215991"/>
          </a:xfrm>
          <a:prstGeom prst="rect">
            <a:avLst/>
          </a:prstGeom>
          <a:noFill/>
        </p:spPr>
        <p:txBody>
          <a:bodyPr rtlCol="0" wrap="square">
            <a:spAutoFit/>
          </a:bodyPr>
          <a:lstStyle/>
          <a:p txid="278e4e933d68bb045197fc47a159c227">
            <a:pPr algn="ctr">
              <a:buClr>
                <a:srgbClr val="008CCF"/>
              </a:buClr>
            </a:pPr>
            <a:r>
              <a:rPr dirty="0" lang="en-US" sz="13800">
                <a:solidFill>
                  <a:schemeClr val="accent2"/>
                </a:solidFill>
              </a:rPr>
              <a:t>.</a:t>
            </a:r>
          </a:p>
        </p:txBody>
      </p:sp>
    </p:spTree>
    <p:custDataLst>
      <p:tags r:id="rId1"/>
    </p:custDataLst>
    <p:extLst>
      <p:ext uri="{BB962C8B-B14F-4D97-AF65-F5344CB8AC3E}">
        <p14:creationId xmlns:p14="http://schemas.microsoft.com/office/powerpoint/2010/main" val="1389917510"/>
      </p:ext>
    </p:extLst>
  </p:cSld>
  <p:clrMapOvr>
    <a:masterClrMapping/>
  </p:clrMapOvr>
  <mc:AlternateContent xmlns:mc="http://schemas.openxmlformats.org/markup-compatibility/2006" xmlns:p14="http://schemas.microsoft.com/office/powerpoint/2010/main">
    <mc:Choice Requires="p14">
      <p:transition advTm="13405" p14:dur="2000" spd="slow"/>
    </mc:Choice>
    <mc:Fallback xmlns="">
      <p:transition advTm="1340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1"/>
                                        </p:tgtEl>
                                        <p:attrNameLst>
                                          <p:attrName>style.visibility</p:attrName>
                                        </p:attrNameLst>
                                      </p:cBhvr>
                                      <p:to>
                                        <p:strVal val="visible"/>
                                      </p:to>
                                    </p:set>
                                    <p:animEffect filter="fade" transition="in">
                                      <p:cBhvr>
                                        <p:cTn dur="500" id="7"/>
                                        <p:tgtEl>
                                          <p:spTgt spid="41"/>
                                        </p:tgtEl>
                                      </p:cBhvr>
                                    </p:animEffect>
                                  </p:childTnLst>
                                </p:cTn>
                              </p:par>
                              <p:par>
                                <p:cTn fill="hold" id="8" nodeType="withEffect" presetClass="entr" presetID="10" presetSubtype="0">
                                  <p:stCondLst>
                                    <p:cond delay="0"/>
                                  </p:stCondLst>
                                  <p:childTnLst>
                                    <p:set>
                                      <p:cBhvr>
                                        <p:cTn dur="1" fill="hold" id="9">
                                          <p:stCondLst>
                                            <p:cond delay="0"/>
                                          </p:stCondLst>
                                        </p:cTn>
                                        <p:tgtEl>
                                          <p:spTgt spid="63"/>
                                        </p:tgtEl>
                                        <p:attrNameLst>
                                          <p:attrName>style.visibility</p:attrName>
                                        </p:attrNameLst>
                                      </p:cBhvr>
                                      <p:to>
                                        <p:strVal val="visible"/>
                                      </p:to>
                                    </p:set>
                                    <p:animEffect filter="fade" transition="in">
                                      <p:cBhvr>
                                        <p:cTn dur="500" id="10"/>
                                        <p:tgtEl>
                                          <p:spTgt spid="63"/>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8">
                                  <p:stCondLst>
                                    <p:cond delay="0"/>
                                  </p:stCondLst>
                                  <p:childTnLst>
                                    <p:set>
                                      <p:cBhvr>
                                        <p:cTn dur="1" fill="hold" id="14">
                                          <p:stCondLst>
                                            <p:cond delay="0"/>
                                          </p:stCondLst>
                                        </p:cTn>
                                        <p:tgtEl>
                                          <p:spTgt spid="66"/>
                                        </p:tgtEl>
                                        <p:attrNameLst>
                                          <p:attrName>style.visibility</p:attrName>
                                        </p:attrNameLst>
                                      </p:cBhvr>
                                      <p:to>
                                        <p:strVal val="visible"/>
                                      </p:to>
                                    </p:set>
                                    <p:animEffect filter="wipe(left)" transition="in">
                                      <p:cBhvr>
                                        <p:cTn dur="500" id="15"/>
                                        <p:tgtEl>
                                          <p:spTgt spid="66"/>
                                        </p:tgtEl>
                                      </p:cBhvr>
                                    </p:animEffect>
                                  </p:childTnLst>
                                </p:cTn>
                              </p:par>
                            </p:childTnLst>
                          </p:cTn>
                        </p:par>
                        <p:par>
                          <p:cTn fill="hold" id="16">
                            <p:stCondLst>
                              <p:cond delay="500"/>
                            </p:stCondLst>
                            <p:childTnLst>
                              <p:par>
                                <p:cTn fill="hold" grpId="0" id="17" nodeType="afterEffect" presetClass="entr" presetID="10" presetSubtype="0">
                                  <p:stCondLst>
                                    <p:cond delay="0"/>
                                  </p:stCondLst>
                                  <p:childTnLst>
                                    <p:set>
                                      <p:cBhvr>
                                        <p:cTn dur="1" fill="hold" id="18">
                                          <p:stCondLst>
                                            <p:cond delay="0"/>
                                          </p:stCondLst>
                                        </p:cTn>
                                        <p:tgtEl>
                                          <p:spTgt spid="42"/>
                                        </p:tgtEl>
                                        <p:attrNameLst>
                                          <p:attrName>style.visibility</p:attrName>
                                        </p:attrNameLst>
                                      </p:cBhvr>
                                      <p:to>
                                        <p:strVal val="visible"/>
                                      </p:to>
                                    </p:set>
                                    <p:animEffect filter="fade" transition="in">
                                      <p:cBhvr>
                                        <p:cTn dur="500" id="19"/>
                                        <p:tgtEl>
                                          <p:spTgt spid="42"/>
                                        </p:tgtEl>
                                      </p:cBhvr>
                                    </p:animEffect>
                                  </p:childTnLst>
                                </p:cTn>
                              </p:par>
                              <p:par>
                                <p:cTn fill="hold"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4"/>
                                        </p:tgtEl>
                                        <p:attrNameLst>
                                          <p:attrName>style.visibility</p:attrName>
                                        </p:attrNameLst>
                                      </p:cBhvr>
                                      <p:to>
                                        <p:strVal val="visible"/>
                                      </p:to>
                                    </p:set>
                                    <p:animEffect filter="fade" transition="in">
                                      <p:cBhvr>
                                        <p:cTn dur="500" id="27"/>
                                        <p:tgtEl>
                                          <p:spTgt spid="64"/>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67"/>
                                        </p:tgtEl>
                                        <p:attrNameLst>
                                          <p:attrName>style.visibility</p:attrName>
                                        </p:attrNameLst>
                                      </p:cBhvr>
                                      <p:to>
                                        <p:strVal val="visible"/>
                                      </p:to>
                                    </p:set>
                                    <p:animEffect filter="fade" transition="in">
                                      <p:cBhvr>
                                        <p:cTn dur="250" id="32"/>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1"/>
      <p:bldP animBg="1" grpId="0" spid="42"/>
      <p:bldP grpId="0" spid="64"/>
      <p:bldP grpId="0" spid="6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D862FB8-BE0F-473F-A2DC-22D3F21B78F4}"/>
              </a:ext>
            </a:extLst>
          </p:cNvPr>
          <p:cNvSpPr txBox="1"/>
          <p:nvPr/>
        </p:nvSpPr>
        <p:spPr>
          <a:xfrm>
            <a:off x="6096000" y="2558509"/>
            <a:ext cx="4000500" cy="1569660"/>
          </a:xfrm>
          <a:prstGeom prst="rect">
            <a:avLst/>
          </a:prstGeom>
          <a:noFill/>
        </p:spPr>
        <p:txBody>
          <a:bodyPr rtlCol="0" wrap="square">
            <a:spAutoFit/>
          </a:bodyPr>
          <a:lstStyle/>
          <a:p txid="371684ab5bc33029577da44ed97d320d">
            <a:pPr algn="l" indent="-342900" marL="342900">
              <a:buClr>
                <a:srgbClr val="008CCF"/>
              </a:buClr>
              <a:buFont charset="-79" pitchFamily="2" typeface="Rubik"/>
              <a:buChar char="•"/>
            </a:pPr>
            <a:r>
              <a:rPr dirty="0" lang="en-US" sz="2400"/>
              <a:t>Visualisation imprimable des valeurs de données dans un ensemble de données spécifique</a:t>
            </a:r>
            <a:br>
              <a:rPr dirty="0" lang="en-US" sz="2400"/>
            </a:br>
            <a:endParaRPr dirty="0" lang="en-US" sz="2400"/>
          </a:p>
        </p:txBody>
      </p:sp>
      <p:sp>
        <p:nvSpPr>
          <p:cNvPr id="17" name="Rectangle: Rounded Corners 16">
            <a:extLst>
              <a:ext uri="{FF2B5EF4-FFF2-40B4-BE49-F238E27FC236}">
                <a16:creationId xmlns:a16="http://schemas.microsoft.com/office/drawing/2014/main" id="{EEBF9D47-780A-4764-B612-7BA6C3474D2E}"/>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b959a2d515bea9066f5bca4860c8975">
            <a:pPr algn="ctr"/>
            <a:r>
              <a:rPr dirty="0" lang="en-US" sz="2200"/>
              <a:t>Rapport sur l'ensemble de données</a:t>
            </a:r>
          </a:p>
        </p:txBody>
      </p:sp>
      <p:grpSp>
        <p:nvGrpSpPr>
          <p:cNvPr id="18" name="Group 17">
            <a:extLst>
              <a:ext uri="{FF2B5EF4-FFF2-40B4-BE49-F238E27FC236}">
                <a16:creationId xmlns:a16="http://schemas.microsoft.com/office/drawing/2014/main" id="{B7009848-2376-4BC4-920F-15C6FFF681C3}"/>
              </a:ext>
            </a:extLst>
          </p:cNvPr>
          <p:cNvGrpSpPr/>
          <p:nvPr/>
        </p:nvGrpSpPr>
        <p:grpSpPr>
          <a:xfrm>
            <a:off x="3061492" y="2251721"/>
            <a:ext cx="1713574" cy="2458463"/>
            <a:chOff x="5174536" y="3547830"/>
            <a:chExt cx="1713574" cy="2458463"/>
          </a:xfrm>
        </p:grpSpPr>
        <p:sp>
          <p:nvSpPr>
            <p:cNvPr id="19" name="Freeform: Shape 18">
              <a:extLst>
                <a:ext uri="{FF2B5EF4-FFF2-40B4-BE49-F238E27FC236}">
                  <a16:creationId xmlns:a16="http://schemas.microsoft.com/office/drawing/2014/main" id="{F7EDDBFC-3EE2-4D93-916E-34B246753A18}"/>
                </a:ext>
              </a:extLst>
            </p:cNvPr>
            <p:cNvSpPr/>
            <p:nvPr/>
          </p:nvSpPr>
          <p:spPr>
            <a:xfrm>
              <a:off x="5174536" y="4928589"/>
              <a:ext cx="1708606" cy="488173"/>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cap="flat" w="9525">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B8362102-EAE7-41C3-AAFD-2E508DBC39F7}"/>
                </a:ext>
              </a:extLst>
            </p:cNvPr>
            <p:cNvSpPr/>
            <p:nvPr/>
          </p:nvSpPr>
          <p:spPr>
            <a:xfrm>
              <a:off x="5179504" y="5274033"/>
              <a:ext cx="1708606" cy="73226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n-US"/>
            </a:p>
          </p:txBody>
        </p:sp>
        <p:grpSp>
          <p:nvGrpSpPr>
            <p:cNvPr id="21" name="Group 20">
              <a:extLst>
                <a:ext uri="{FF2B5EF4-FFF2-40B4-BE49-F238E27FC236}">
                  <a16:creationId xmlns:a16="http://schemas.microsoft.com/office/drawing/2014/main" id="{DC4E025E-9B63-4247-9B92-EE888CC60E13}"/>
                </a:ext>
              </a:extLst>
            </p:cNvPr>
            <p:cNvGrpSpPr/>
            <p:nvPr/>
          </p:nvGrpSpPr>
          <p:grpSpPr>
            <a:xfrm>
              <a:off x="5413960" y="3547830"/>
              <a:ext cx="1267518" cy="1726203"/>
              <a:chOff x="7496342" y="1931397"/>
              <a:chExt cx="3074671" cy="4187322"/>
            </a:xfrm>
          </p:grpSpPr>
          <p:sp>
            <p:nvSpPr>
              <p:cNvPr id="22" name="Freeform: Shape 21">
                <a:extLst>
                  <a:ext uri="{FF2B5EF4-FFF2-40B4-BE49-F238E27FC236}">
                    <a16:creationId xmlns:a16="http://schemas.microsoft.com/office/drawing/2014/main" id="{569A0576-A710-45DE-A4D2-389ABC98E7D8}"/>
                  </a:ext>
                </a:extLst>
              </p:cNvPr>
              <p:cNvSpPr/>
              <p:nvPr/>
            </p:nvSpPr>
            <p:spPr>
              <a:xfrm>
                <a:off x="7496342" y="1931397"/>
                <a:ext cx="3074671" cy="4187322"/>
              </a:xfrm>
              <a:custGeom>
                <a:avLst/>
                <a:gdLst>
                  <a:gd fmla="*/ 2608626 w 3074671" name="connsiteX0"/>
                  <a:gd fmla="*/ 392813 h 4187322" name="connsiteY0"/>
                  <a:gd fmla="*/ 2608626 w 3074671" name="connsiteX1"/>
                  <a:gd fmla="*/ -172 h 4187322" name="connsiteY1"/>
                  <a:gd fmla="*/ 60456 w 3074671" name="connsiteX2"/>
                  <a:gd fmla="*/ -172 h 4187322" name="connsiteY2"/>
                  <a:gd fmla="*/ -270 w 3074671" name="connsiteX3"/>
                  <a:gd fmla="*/ 60554 h 4187322" name="connsiteY3"/>
                  <a:gd fmla="*/ -270 w 3074671" name="connsiteX4"/>
                  <a:gd fmla="*/ 4126424 h 4187322" name="connsiteY4"/>
                  <a:gd fmla="*/ 60456 w 3074671" name="connsiteX5"/>
                  <a:gd fmla="*/ 4187150 h 4187322" name="connsiteY5"/>
                  <a:gd fmla="*/ 3013676 w 3074671" name="connsiteX6"/>
                  <a:gd fmla="*/ 4187150 h 4187322" name="connsiteY6"/>
                  <a:gd fmla="*/ 3074402 w 3074671" name="connsiteX7"/>
                  <a:gd fmla="*/ 4126424 h 4187322" name="connsiteY7"/>
                  <a:gd fmla="*/ 3074402 w 3074671" name="connsiteX8"/>
                  <a:gd fmla="*/ 455246 h 4187322" name="connsiteY8"/>
                  <a:gd fmla="*/ 2671059 w 3074671" name="connsiteX9"/>
                  <a:gd fmla="*/ 455246 h 4187322" name="connsiteY9"/>
                  <a:gd fmla="*/ 2608626 w 3074671" name="connsiteX10"/>
                  <a:gd fmla="*/ 392813 h 418732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187322" w="3074671">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cap="flat" w="568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33562A3C-67BC-435F-9D3C-71BBBF3CFD96}"/>
                  </a:ext>
                </a:extLst>
              </p:cNvPr>
              <p:cNvSpPr/>
              <p:nvPr/>
            </p:nvSpPr>
            <p:spPr>
              <a:xfrm>
                <a:off x="10105237" y="1931510"/>
                <a:ext cx="465776" cy="455304"/>
              </a:xfrm>
              <a:custGeom>
                <a:avLst/>
                <a:gdLst>
                  <a:gd fmla="*/ -270 w 465776" name="connsiteX0"/>
                  <a:gd fmla="*/ 390422 h 455304" name="connsiteY0"/>
                  <a:gd fmla="*/ 64440 w 465776" name="connsiteX1"/>
                  <a:gd fmla="*/ 455132 h 455304" name="connsiteY1"/>
                  <a:gd fmla="*/ 465507 w 465776" name="connsiteX2"/>
                  <a:gd fmla="*/ 455132 h 455304" name="connsiteY2"/>
                  <a:gd fmla="*/ -270 w 465776" name="connsiteX3"/>
                  <a:gd fmla="*/ -172 h 455304" name="connsiteY3"/>
                </a:gdLst>
                <a:ahLst/>
                <a:cxnLst>
                  <a:cxn ang="0">
                    <a:pos x="connsiteX0" y="connsiteY0"/>
                  </a:cxn>
                  <a:cxn ang="0">
                    <a:pos x="connsiteX1" y="connsiteY1"/>
                  </a:cxn>
                  <a:cxn ang="0">
                    <a:pos x="connsiteX2" y="connsiteY2"/>
                  </a:cxn>
                  <a:cxn ang="0">
                    <a:pos x="connsiteX3" y="connsiteY3"/>
                  </a:cxn>
                </a:cxnLst>
                <a:rect b="b" l="l" r="r" t="t"/>
                <a:pathLst>
                  <a:path h="455304" w="465776">
                    <a:moveTo>
                      <a:pt x="-270" y="390422"/>
                    </a:moveTo>
                    <a:cubicBezTo>
                      <a:pt x="-270" y="426158"/>
                      <a:pt x="28704" y="455132"/>
                      <a:pt x="64440" y="455132"/>
                    </a:cubicBezTo>
                    <a:lnTo>
                      <a:pt x="465507" y="455132"/>
                    </a:lnTo>
                    <a:lnTo>
                      <a:pt x="-270" y="-172"/>
                    </a:lnTo>
                    <a:close/>
                  </a:path>
                </a:pathLst>
              </a:custGeom>
              <a:solidFill>
                <a:srgbClr val="FF8F02"/>
              </a:solidFill>
              <a:ln cap="flat" w="568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6C29CCF7-A881-4305-BC6F-5974FEC3D089}"/>
                  </a:ext>
                </a:extLst>
              </p:cNvPr>
              <p:cNvSpPr/>
              <p:nvPr/>
            </p:nvSpPr>
            <p:spPr>
              <a:xfrm>
                <a:off x="7985851" y="463806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A17CBA6A-E243-4EB6-BE84-762571381E3B}"/>
                  </a:ext>
                </a:extLst>
              </p:cNvPr>
              <p:cNvSpPr/>
              <p:nvPr/>
            </p:nvSpPr>
            <p:spPr>
              <a:xfrm>
                <a:off x="7985851" y="5073909"/>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02DCE4DC-F69E-41CF-99FE-29EAE78DC586}"/>
                  </a:ext>
                </a:extLst>
              </p:cNvPr>
              <p:cNvSpPr/>
              <p:nvPr/>
            </p:nvSpPr>
            <p:spPr>
              <a:xfrm>
                <a:off x="7985851" y="552562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lang="en-US"/>
              </a:p>
            </p:txBody>
          </p:sp>
          <p:grpSp>
            <p:nvGrpSpPr>
              <p:cNvPr id="27" name="Group 26">
                <a:extLst>
                  <a:ext uri="{FF2B5EF4-FFF2-40B4-BE49-F238E27FC236}">
                    <a16:creationId xmlns:a16="http://schemas.microsoft.com/office/drawing/2014/main" id="{8EF2E19F-B335-4E46-B78B-D5582C90FF46}"/>
                  </a:ext>
                </a:extLst>
              </p:cNvPr>
              <p:cNvGrpSpPr/>
              <p:nvPr/>
            </p:nvGrpSpPr>
            <p:grpSpPr>
              <a:xfrm>
                <a:off x="8111803" y="2418024"/>
                <a:ext cx="1840334" cy="1789894"/>
                <a:chOff x="5470775" y="75750"/>
                <a:chExt cx="1840334" cy="1789894"/>
              </a:xfrm>
            </p:grpSpPr>
            <p:sp>
              <p:nvSpPr>
                <p:cNvPr id="28" name="Freeform: Shape 27">
                  <a:extLst>
                    <a:ext uri="{FF2B5EF4-FFF2-40B4-BE49-F238E27FC236}">
                      <a16:creationId xmlns:a16="http://schemas.microsoft.com/office/drawing/2014/main" id="{F372C14D-7FFF-4664-B5AE-1C61A3E7BCDA}"/>
                    </a:ext>
                  </a:extLst>
                </p:cNvPr>
                <p:cNvSpPr/>
                <p:nvPr/>
              </p:nvSpPr>
              <p:spPr>
                <a:xfrm>
                  <a:off x="5470775" y="75750"/>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6744E265-2D71-494E-B320-169615494639}"/>
                    </a:ext>
                  </a:extLst>
                </p:cNvPr>
                <p:cNvSpPr/>
                <p:nvPr/>
              </p:nvSpPr>
              <p:spPr>
                <a:xfrm>
                  <a:off x="6857177" y="757328"/>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240C146A-7250-46E8-8408-762CFD7E7AAC}"/>
                    </a:ext>
                  </a:extLst>
                </p:cNvPr>
                <p:cNvSpPr/>
                <p:nvPr/>
              </p:nvSpPr>
              <p:spPr>
                <a:xfrm>
                  <a:off x="6153634" y="1411712"/>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9ED27B7-1E7D-42F6-930A-D75AA94FF63A}"/>
                    </a:ext>
                  </a:extLst>
                </p:cNvPr>
                <p:cNvSpPr/>
                <p:nvPr/>
              </p:nvSpPr>
              <p:spPr>
                <a:xfrm>
                  <a:off x="6892111" y="110657"/>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9B9D4A6C-DAE2-4D73-9AC3-E70E12BB4C35}"/>
                    </a:ext>
                  </a:extLst>
                </p:cNvPr>
                <p:cNvSpPr/>
                <p:nvPr/>
              </p:nvSpPr>
              <p:spPr>
                <a:xfrm>
                  <a:off x="6188542" y="79223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CB33B46A-9E2F-4747-B2D5-7482B64DCC5B}"/>
                    </a:ext>
                  </a:extLst>
                </p:cNvPr>
                <p:cNvSpPr/>
                <p:nvPr/>
              </p:nvSpPr>
              <p:spPr>
                <a:xfrm>
                  <a:off x="5505682" y="144664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B05DA24C-52BD-4EDC-81F6-21C5D8EF398A}"/>
                    </a:ext>
                  </a:extLst>
                </p:cNvPr>
                <p:cNvSpPr/>
                <p:nvPr/>
              </p:nvSpPr>
              <p:spPr>
                <a:xfrm>
                  <a:off x="6159132" y="95860"/>
                  <a:ext cx="442949" cy="413609"/>
                </a:xfrm>
                <a:custGeom>
                  <a:avLst/>
                  <a:gdLst>
                    <a:gd fmla="*/ 27496 w 442949" name="connsiteX0"/>
                    <a:gd fmla="*/ 413412 h 413609" name="connsiteY0"/>
                    <a:gd fmla="*/ 415091 w 442949" name="connsiteX1"/>
                    <a:gd fmla="*/ 413412 h 413609" name="connsiteY1"/>
                    <a:gd fmla="*/ 442761 w 442949" name="connsiteX2"/>
                    <a:gd fmla="*/ 385595 h 413609" name="connsiteY2"/>
                    <a:gd fmla="*/ 439487 w 442949" name="connsiteX3"/>
                    <a:gd fmla="*/ 372595 h 413609" name="connsiteY3"/>
                    <a:gd fmla="*/ 245703 w 442949" name="connsiteX4"/>
                    <a:gd fmla="*/ 14365 h 413609" name="connsiteY4"/>
                    <a:gd fmla="*/ 208107 w 442949" name="connsiteX5"/>
                    <a:gd fmla="*/ 3142 h 413609" name="connsiteY5"/>
                    <a:gd fmla="*/ 196884 w 442949" name="connsiteX6"/>
                    <a:gd fmla="*/ 14365 h 413609" name="connsiteY6"/>
                    <a:gd fmla="*/ 3074 w 442949" name="connsiteX7"/>
                    <a:gd fmla="*/ 372595 h 413609" name="connsiteY7"/>
                    <a:gd fmla="*/ 14540 w 442949" name="connsiteX8"/>
                    <a:gd fmla="*/ 410156 h 413609" name="connsiteY8"/>
                    <a:gd fmla="*/ 27496 w 442949" name="connsiteX9"/>
                    <a:gd fmla="*/ 413412 h 41360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609" w="44294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cap="flat" w="2611">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B496412B-8B73-490D-9508-09F7414534AC}"/>
                    </a:ext>
                  </a:extLst>
                </p:cNvPr>
                <p:cNvSpPr/>
                <p:nvPr/>
              </p:nvSpPr>
              <p:spPr>
                <a:xfrm>
                  <a:off x="5476188" y="777519"/>
                  <a:ext cx="443090" cy="413529"/>
                </a:xfrm>
                <a:custGeom>
                  <a:avLst/>
                  <a:gdLst>
                    <a:gd fmla="*/ 27580 w 443090" name="connsiteX0"/>
                    <a:gd fmla="*/ 413331 h 413529" name="connsiteY0"/>
                    <a:gd fmla="*/ 415148 w 443090" name="connsiteX1"/>
                    <a:gd fmla="*/ 413331 h 413529" name="connsiteY1"/>
                    <a:gd fmla="*/ 442902 w 443090" name="connsiteX2"/>
                    <a:gd fmla="*/ 385599 h 413529" name="connsiteY2"/>
                    <a:gd fmla="*/ 439545 w 443090" name="connsiteX3"/>
                    <a:gd fmla="*/ 372357 h 413529" name="connsiteY3"/>
                    <a:gd fmla="*/ 245787 w 443090" name="connsiteX4"/>
                    <a:gd fmla="*/ 14336 h 413529" name="connsiteY4"/>
                    <a:gd fmla="*/ 208136 w 443090" name="connsiteX5"/>
                    <a:gd fmla="*/ 3168 h 413529" name="connsiteY5"/>
                    <a:gd fmla="*/ 196968 w 443090" name="connsiteX6"/>
                    <a:gd fmla="*/ 14336 h 413529" name="connsiteY6"/>
                    <a:gd fmla="*/ 3158 w 443090" name="connsiteX7"/>
                    <a:gd fmla="*/ 372357 h 413529" name="connsiteY7"/>
                    <a:gd fmla="*/ 14380 w 443090" name="connsiteX8"/>
                    <a:gd fmla="*/ 409990 h 413529" name="connsiteY8"/>
                    <a:gd fmla="*/ 27580 w 443090" name="connsiteX9"/>
                    <a:gd fmla="*/ 413331 h 41352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529" w="443090">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cap="flat" w="2611">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DAE4022F-6006-4198-B214-3DB8B200FCCD}"/>
                    </a:ext>
                  </a:extLst>
                </p:cNvPr>
                <p:cNvSpPr/>
                <p:nvPr/>
              </p:nvSpPr>
              <p:spPr>
                <a:xfrm>
                  <a:off x="6862599" y="1432031"/>
                  <a:ext cx="443116" cy="413426"/>
                </a:xfrm>
                <a:custGeom>
                  <a:avLst/>
                  <a:gdLst>
                    <a:gd fmla="*/ 27598 w 443116" name="connsiteX0"/>
                    <a:gd fmla="*/ 413229 h 413426" name="connsiteY0"/>
                    <a:gd fmla="*/ 415167 w 443116" name="connsiteX1"/>
                    <a:gd fmla="*/ 413229 h 413426" name="connsiteY1"/>
                    <a:gd fmla="*/ 442928 w 443116" name="connsiteX2"/>
                    <a:gd fmla="*/ 385452 h 413426" name="connsiteY2"/>
                    <a:gd fmla="*/ 439589 w 443116" name="connsiteX3"/>
                    <a:gd fmla="*/ 372255 h 413426" name="connsiteY3"/>
                    <a:gd fmla="*/ 245779 w 443116" name="connsiteX4"/>
                    <a:gd fmla="*/ 14365 h 413426" name="connsiteY4"/>
                    <a:gd fmla="*/ 208183 w 443116" name="connsiteX5"/>
                    <a:gd fmla="*/ 3142 h 413426" name="connsiteY5"/>
                    <a:gd fmla="*/ 196960 w 443116" name="connsiteX6"/>
                    <a:gd fmla="*/ 14365 h 413426" name="connsiteY6"/>
                    <a:gd fmla="*/ 3176 w 443116" name="connsiteX7"/>
                    <a:gd fmla="*/ 372255 h 413426" name="connsiteY7"/>
                    <a:gd fmla="*/ 14331 w 443116" name="connsiteX8"/>
                    <a:gd fmla="*/ 409871 h 413426" name="connsiteY8"/>
                    <a:gd fmla="*/ 27598 w 443116" name="connsiteX9"/>
                    <a:gd fmla="*/ 413229 h 4134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426" w="44311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cap="flat" w="2611">
                  <a:noFill/>
                  <a:prstDash val="solid"/>
                  <a:miter/>
                </a:ln>
              </p:spPr>
              <p:txBody>
                <a:bodyPr anchor="ctr" rtlCol="0"/>
                <a:lstStyle/>
                <a:p>
                  <a:endParaRPr lang="en-US"/>
                </a:p>
              </p:txBody>
            </p:sp>
          </p:grpSp>
        </p:grpSp>
      </p:grpSp>
    </p:spTree>
    <p:custDataLst>
      <p:tags r:id="rId1"/>
    </p:custDataLst>
    <p:extLst>
      <p:ext uri="{BB962C8B-B14F-4D97-AF65-F5344CB8AC3E}">
        <p14:creationId xmlns:p14="http://schemas.microsoft.com/office/powerpoint/2010/main" val="933344462"/>
      </p:ext>
    </p:extLst>
  </p:cSld>
  <p:clrMapOvr>
    <a:masterClrMapping/>
  </p:clrMapOvr>
  <mc:AlternateContent xmlns:mc="http://schemas.openxmlformats.org/markup-compatibility/2006" xmlns:p14="http://schemas.microsoft.com/office/powerpoint/2010/main">
    <mc:Choice Requires="p14">
      <p:transition advTm="6864" p14:dur="2000" spd="slow"/>
    </mc:Choice>
    <mc:Fallback xmlns="">
      <p:transition advTm="68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xEl>
                                              <p:pRg end="0" st="0"/>
                                            </p:txEl>
                                          </p:spTgt>
                                        </p:tgtEl>
                                        <p:attrNameLst>
                                          <p:attrName>style.visibility</p:attrName>
                                        </p:attrNameLst>
                                      </p:cBhvr>
                                      <p:to>
                                        <p:strVal val="visible"/>
                                      </p:to>
                                    </p:set>
                                    <p:animEffect filter="fade" transition="in">
                                      <p:cBhvr>
                                        <p:cTn dur="500" id="7"/>
                                        <p:tgtEl>
                                          <p:spTgt spid="16">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6"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B52DF3-B11F-4FFA-9D9E-91756D508052}"/>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b959a2d515bea9066f5bca4860c8975">
            <a:pPr algn="ctr"/>
            <a:r>
              <a:rPr dirty="0" lang="en-US" sz="2200"/>
              <a:t>Rapport sur l'ensemble de données</a:t>
            </a:r>
          </a:p>
        </p:txBody>
      </p:sp>
      <p:grpSp>
        <p:nvGrpSpPr>
          <p:cNvPr id="3" name="Group 2">
            <a:extLst>
              <a:ext uri="{FF2B5EF4-FFF2-40B4-BE49-F238E27FC236}">
                <a16:creationId xmlns:a16="http://schemas.microsoft.com/office/drawing/2014/main" id="{59E3CE44-4BDA-43E1-AE8E-3A1A9B6C518D}"/>
              </a:ext>
            </a:extLst>
          </p:cNvPr>
          <p:cNvGrpSpPr/>
          <p:nvPr/>
        </p:nvGrpSpPr>
        <p:grpSpPr>
          <a:xfrm>
            <a:off x="3061492" y="2251721"/>
            <a:ext cx="1713574" cy="2458463"/>
            <a:chOff x="5174536" y="3547830"/>
            <a:chExt cx="1713574" cy="2458463"/>
          </a:xfrm>
        </p:grpSpPr>
        <p:sp>
          <p:nvSpPr>
            <p:cNvPr id="4" name="Freeform: Shape 3">
              <a:extLst>
                <a:ext uri="{FF2B5EF4-FFF2-40B4-BE49-F238E27FC236}">
                  <a16:creationId xmlns:a16="http://schemas.microsoft.com/office/drawing/2014/main" id="{9D330C91-CB56-441D-A104-7F3D405D9634}"/>
                </a:ext>
              </a:extLst>
            </p:cNvPr>
            <p:cNvSpPr/>
            <p:nvPr/>
          </p:nvSpPr>
          <p:spPr>
            <a:xfrm>
              <a:off x="5174536" y="4928589"/>
              <a:ext cx="1708606" cy="488173"/>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cap="flat" w="952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FCB9B237-08AA-4697-A2A7-265BFBB2E27E}"/>
                </a:ext>
              </a:extLst>
            </p:cNvPr>
            <p:cNvSpPr/>
            <p:nvPr/>
          </p:nvSpPr>
          <p:spPr>
            <a:xfrm>
              <a:off x="5179504" y="5274033"/>
              <a:ext cx="1708606" cy="73226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grpSp>
          <p:nvGrpSpPr>
            <p:cNvPr id="6" name="Group 5">
              <a:extLst>
                <a:ext uri="{FF2B5EF4-FFF2-40B4-BE49-F238E27FC236}">
                  <a16:creationId xmlns:a16="http://schemas.microsoft.com/office/drawing/2014/main" id="{65583A24-B2CF-424B-8F8F-543776B88704}"/>
                </a:ext>
              </a:extLst>
            </p:cNvPr>
            <p:cNvGrpSpPr/>
            <p:nvPr/>
          </p:nvGrpSpPr>
          <p:grpSpPr>
            <a:xfrm>
              <a:off x="5413960" y="3547830"/>
              <a:ext cx="1267518" cy="1726203"/>
              <a:chOff x="7496342" y="1931397"/>
              <a:chExt cx="3074671" cy="4187322"/>
            </a:xfrm>
          </p:grpSpPr>
          <p:sp>
            <p:nvSpPr>
              <p:cNvPr id="7" name="Freeform: Shape 6">
                <a:extLst>
                  <a:ext uri="{FF2B5EF4-FFF2-40B4-BE49-F238E27FC236}">
                    <a16:creationId xmlns:a16="http://schemas.microsoft.com/office/drawing/2014/main" id="{4FC4A6D2-D43E-4EC9-B8DF-61C11759026E}"/>
                  </a:ext>
                </a:extLst>
              </p:cNvPr>
              <p:cNvSpPr/>
              <p:nvPr/>
            </p:nvSpPr>
            <p:spPr>
              <a:xfrm>
                <a:off x="7496342" y="1931397"/>
                <a:ext cx="3074671" cy="4187322"/>
              </a:xfrm>
              <a:custGeom>
                <a:avLst/>
                <a:gdLst>
                  <a:gd fmla="*/ 2608626 w 3074671" name="connsiteX0"/>
                  <a:gd fmla="*/ 392813 h 4187322" name="connsiteY0"/>
                  <a:gd fmla="*/ 2608626 w 3074671" name="connsiteX1"/>
                  <a:gd fmla="*/ -172 h 4187322" name="connsiteY1"/>
                  <a:gd fmla="*/ 60456 w 3074671" name="connsiteX2"/>
                  <a:gd fmla="*/ -172 h 4187322" name="connsiteY2"/>
                  <a:gd fmla="*/ -270 w 3074671" name="connsiteX3"/>
                  <a:gd fmla="*/ 60554 h 4187322" name="connsiteY3"/>
                  <a:gd fmla="*/ -270 w 3074671" name="connsiteX4"/>
                  <a:gd fmla="*/ 4126424 h 4187322" name="connsiteY4"/>
                  <a:gd fmla="*/ 60456 w 3074671" name="connsiteX5"/>
                  <a:gd fmla="*/ 4187150 h 4187322" name="connsiteY5"/>
                  <a:gd fmla="*/ 3013676 w 3074671" name="connsiteX6"/>
                  <a:gd fmla="*/ 4187150 h 4187322" name="connsiteY6"/>
                  <a:gd fmla="*/ 3074402 w 3074671" name="connsiteX7"/>
                  <a:gd fmla="*/ 4126424 h 4187322" name="connsiteY7"/>
                  <a:gd fmla="*/ 3074402 w 3074671" name="connsiteX8"/>
                  <a:gd fmla="*/ 455246 h 4187322" name="connsiteY8"/>
                  <a:gd fmla="*/ 2671059 w 3074671" name="connsiteX9"/>
                  <a:gd fmla="*/ 455246 h 4187322" name="connsiteY9"/>
                  <a:gd fmla="*/ 2608626 w 3074671" name="connsiteX10"/>
                  <a:gd fmla="*/ 392813 h 418732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187322" w="3074671">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cap="flat" w="568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1C1FE604-F41C-4A21-A7CA-B80FB1F36CB4}"/>
                  </a:ext>
                </a:extLst>
              </p:cNvPr>
              <p:cNvSpPr/>
              <p:nvPr/>
            </p:nvSpPr>
            <p:spPr>
              <a:xfrm>
                <a:off x="10105237" y="1931510"/>
                <a:ext cx="465776" cy="455304"/>
              </a:xfrm>
              <a:custGeom>
                <a:avLst/>
                <a:gdLst>
                  <a:gd fmla="*/ -270 w 465776" name="connsiteX0"/>
                  <a:gd fmla="*/ 390422 h 455304" name="connsiteY0"/>
                  <a:gd fmla="*/ 64440 w 465776" name="connsiteX1"/>
                  <a:gd fmla="*/ 455132 h 455304" name="connsiteY1"/>
                  <a:gd fmla="*/ 465507 w 465776" name="connsiteX2"/>
                  <a:gd fmla="*/ 455132 h 455304" name="connsiteY2"/>
                  <a:gd fmla="*/ -270 w 465776" name="connsiteX3"/>
                  <a:gd fmla="*/ -172 h 455304" name="connsiteY3"/>
                </a:gdLst>
                <a:ahLst/>
                <a:cxnLst>
                  <a:cxn ang="0">
                    <a:pos x="connsiteX0" y="connsiteY0"/>
                  </a:cxn>
                  <a:cxn ang="0">
                    <a:pos x="connsiteX1" y="connsiteY1"/>
                  </a:cxn>
                  <a:cxn ang="0">
                    <a:pos x="connsiteX2" y="connsiteY2"/>
                  </a:cxn>
                  <a:cxn ang="0">
                    <a:pos x="connsiteX3" y="connsiteY3"/>
                  </a:cxn>
                </a:cxnLst>
                <a:rect b="b" l="l" r="r" t="t"/>
                <a:pathLst>
                  <a:path h="455304" w="465776">
                    <a:moveTo>
                      <a:pt x="-270" y="390422"/>
                    </a:moveTo>
                    <a:cubicBezTo>
                      <a:pt x="-270" y="426158"/>
                      <a:pt x="28704" y="455132"/>
                      <a:pt x="64440" y="455132"/>
                    </a:cubicBezTo>
                    <a:lnTo>
                      <a:pt x="465507" y="455132"/>
                    </a:lnTo>
                    <a:lnTo>
                      <a:pt x="-270" y="-172"/>
                    </a:lnTo>
                    <a:close/>
                  </a:path>
                </a:pathLst>
              </a:custGeom>
              <a:solidFill>
                <a:srgbClr val="FF8F02"/>
              </a:solidFill>
              <a:ln cap="flat" w="5680">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5A3BB7E5-AB8D-43CF-9F89-0F059A06C317}"/>
                  </a:ext>
                </a:extLst>
              </p:cNvPr>
              <p:cNvSpPr/>
              <p:nvPr/>
            </p:nvSpPr>
            <p:spPr>
              <a:xfrm>
                <a:off x="7985851" y="463806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B542718-AA99-4113-87FF-3F73BEC1907F}"/>
                  </a:ext>
                </a:extLst>
              </p:cNvPr>
              <p:cNvSpPr/>
              <p:nvPr/>
            </p:nvSpPr>
            <p:spPr>
              <a:xfrm>
                <a:off x="7985851" y="5073909"/>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1B603866-5DBF-4783-85A2-2D150FD80FCB}"/>
                  </a:ext>
                </a:extLst>
              </p:cNvPr>
              <p:cNvSpPr/>
              <p:nvPr/>
            </p:nvSpPr>
            <p:spPr>
              <a:xfrm>
                <a:off x="7985851" y="552562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B36E88A-0C98-4EB9-A57C-F9726617DBD6}"/>
                  </a:ext>
                </a:extLst>
              </p:cNvPr>
              <p:cNvGrpSpPr/>
              <p:nvPr/>
            </p:nvGrpSpPr>
            <p:grpSpPr>
              <a:xfrm>
                <a:off x="8111803" y="2418024"/>
                <a:ext cx="1840334" cy="1789894"/>
                <a:chOff x="5470775" y="75750"/>
                <a:chExt cx="1840334" cy="1789894"/>
              </a:xfrm>
            </p:grpSpPr>
            <p:sp>
              <p:nvSpPr>
                <p:cNvPr id="13" name="Freeform: Shape 12">
                  <a:extLst>
                    <a:ext uri="{FF2B5EF4-FFF2-40B4-BE49-F238E27FC236}">
                      <a16:creationId xmlns:a16="http://schemas.microsoft.com/office/drawing/2014/main" id="{31E97F49-47ED-4877-BBDB-18D3CA665044}"/>
                    </a:ext>
                  </a:extLst>
                </p:cNvPr>
                <p:cNvSpPr/>
                <p:nvPr/>
              </p:nvSpPr>
              <p:spPr>
                <a:xfrm>
                  <a:off x="5470775" y="75750"/>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81C3C58C-7F41-4051-9270-C38C9A6F34B4}"/>
                    </a:ext>
                  </a:extLst>
                </p:cNvPr>
                <p:cNvSpPr/>
                <p:nvPr/>
              </p:nvSpPr>
              <p:spPr>
                <a:xfrm>
                  <a:off x="6857177" y="757328"/>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302CA777-926C-41E3-AF96-90AA45738ECF}"/>
                    </a:ext>
                  </a:extLst>
                </p:cNvPr>
                <p:cNvSpPr/>
                <p:nvPr/>
              </p:nvSpPr>
              <p:spPr>
                <a:xfrm>
                  <a:off x="6153634" y="1411712"/>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18284581-E3C4-4456-8F9F-F4603F25BD36}"/>
                    </a:ext>
                  </a:extLst>
                </p:cNvPr>
                <p:cNvSpPr/>
                <p:nvPr/>
              </p:nvSpPr>
              <p:spPr>
                <a:xfrm>
                  <a:off x="6892111" y="110657"/>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4F6EA69B-F3E6-49EE-93AE-A99E7BA14041}"/>
                    </a:ext>
                  </a:extLst>
                </p:cNvPr>
                <p:cNvSpPr/>
                <p:nvPr/>
              </p:nvSpPr>
              <p:spPr>
                <a:xfrm>
                  <a:off x="6188542" y="79223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7DBC8A8-4AD2-4809-95E1-6847267EECAC}"/>
                    </a:ext>
                  </a:extLst>
                </p:cNvPr>
                <p:cNvSpPr/>
                <p:nvPr/>
              </p:nvSpPr>
              <p:spPr>
                <a:xfrm>
                  <a:off x="5505682" y="144664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EF7778C0-349F-4AF1-9986-A70986033E13}"/>
                    </a:ext>
                  </a:extLst>
                </p:cNvPr>
                <p:cNvSpPr/>
                <p:nvPr/>
              </p:nvSpPr>
              <p:spPr>
                <a:xfrm>
                  <a:off x="6159132" y="95860"/>
                  <a:ext cx="442949" cy="413609"/>
                </a:xfrm>
                <a:custGeom>
                  <a:avLst/>
                  <a:gdLst>
                    <a:gd fmla="*/ 27496 w 442949" name="connsiteX0"/>
                    <a:gd fmla="*/ 413412 h 413609" name="connsiteY0"/>
                    <a:gd fmla="*/ 415091 w 442949" name="connsiteX1"/>
                    <a:gd fmla="*/ 413412 h 413609" name="connsiteY1"/>
                    <a:gd fmla="*/ 442761 w 442949" name="connsiteX2"/>
                    <a:gd fmla="*/ 385595 h 413609" name="connsiteY2"/>
                    <a:gd fmla="*/ 439487 w 442949" name="connsiteX3"/>
                    <a:gd fmla="*/ 372595 h 413609" name="connsiteY3"/>
                    <a:gd fmla="*/ 245703 w 442949" name="connsiteX4"/>
                    <a:gd fmla="*/ 14365 h 413609" name="connsiteY4"/>
                    <a:gd fmla="*/ 208107 w 442949" name="connsiteX5"/>
                    <a:gd fmla="*/ 3142 h 413609" name="connsiteY5"/>
                    <a:gd fmla="*/ 196884 w 442949" name="connsiteX6"/>
                    <a:gd fmla="*/ 14365 h 413609" name="connsiteY6"/>
                    <a:gd fmla="*/ 3074 w 442949" name="connsiteX7"/>
                    <a:gd fmla="*/ 372595 h 413609" name="connsiteY7"/>
                    <a:gd fmla="*/ 14540 w 442949" name="connsiteX8"/>
                    <a:gd fmla="*/ 410156 h 413609" name="connsiteY8"/>
                    <a:gd fmla="*/ 27496 w 442949" name="connsiteX9"/>
                    <a:gd fmla="*/ 413412 h 41360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609" w="44294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cap="flat" w="2611">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1786831F-3B54-4105-BA2E-305D9ED30A29}"/>
                    </a:ext>
                  </a:extLst>
                </p:cNvPr>
                <p:cNvSpPr/>
                <p:nvPr/>
              </p:nvSpPr>
              <p:spPr>
                <a:xfrm>
                  <a:off x="5476188" y="777519"/>
                  <a:ext cx="443090" cy="413529"/>
                </a:xfrm>
                <a:custGeom>
                  <a:avLst/>
                  <a:gdLst>
                    <a:gd fmla="*/ 27580 w 443090" name="connsiteX0"/>
                    <a:gd fmla="*/ 413331 h 413529" name="connsiteY0"/>
                    <a:gd fmla="*/ 415148 w 443090" name="connsiteX1"/>
                    <a:gd fmla="*/ 413331 h 413529" name="connsiteY1"/>
                    <a:gd fmla="*/ 442902 w 443090" name="connsiteX2"/>
                    <a:gd fmla="*/ 385599 h 413529" name="connsiteY2"/>
                    <a:gd fmla="*/ 439545 w 443090" name="connsiteX3"/>
                    <a:gd fmla="*/ 372357 h 413529" name="connsiteY3"/>
                    <a:gd fmla="*/ 245787 w 443090" name="connsiteX4"/>
                    <a:gd fmla="*/ 14336 h 413529" name="connsiteY4"/>
                    <a:gd fmla="*/ 208136 w 443090" name="connsiteX5"/>
                    <a:gd fmla="*/ 3168 h 413529" name="connsiteY5"/>
                    <a:gd fmla="*/ 196968 w 443090" name="connsiteX6"/>
                    <a:gd fmla="*/ 14336 h 413529" name="connsiteY6"/>
                    <a:gd fmla="*/ 3158 w 443090" name="connsiteX7"/>
                    <a:gd fmla="*/ 372357 h 413529" name="connsiteY7"/>
                    <a:gd fmla="*/ 14380 w 443090" name="connsiteX8"/>
                    <a:gd fmla="*/ 409990 h 413529" name="connsiteY8"/>
                    <a:gd fmla="*/ 27580 w 443090" name="connsiteX9"/>
                    <a:gd fmla="*/ 413331 h 41352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529" w="443090">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cap="flat" w="2611">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8709BF5-EF61-4F97-B70F-EA29008D67FB}"/>
                    </a:ext>
                  </a:extLst>
                </p:cNvPr>
                <p:cNvSpPr/>
                <p:nvPr/>
              </p:nvSpPr>
              <p:spPr>
                <a:xfrm>
                  <a:off x="6862599" y="1432031"/>
                  <a:ext cx="443116" cy="413426"/>
                </a:xfrm>
                <a:custGeom>
                  <a:avLst/>
                  <a:gdLst>
                    <a:gd fmla="*/ 27598 w 443116" name="connsiteX0"/>
                    <a:gd fmla="*/ 413229 h 413426" name="connsiteY0"/>
                    <a:gd fmla="*/ 415167 w 443116" name="connsiteX1"/>
                    <a:gd fmla="*/ 413229 h 413426" name="connsiteY1"/>
                    <a:gd fmla="*/ 442928 w 443116" name="connsiteX2"/>
                    <a:gd fmla="*/ 385452 h 413426" name="connsiteY2"/>
                    <a:gd fmla="*/ 439589 w 443116" name="connsiteX3"/>
                    <a:gd fmla="*/ 372255 h 413426" name="connsiteY3"/>
                    <a:gd fmla="*/ 245779 w 443116" name="connsiteX4"/>
                    <a:gd fmla="*/ 14365 h 413426" name="connsiteY4"/>
                    <a:gd fmla="*/ 208183 w 443116" name="connsiteX5"/>
                    <a:gd fmla="*/ 3142 h 413426" name="connsiteY5"/>
                    <a:gd fmla="*/ 196960 w 443116" name="connsiteX6"/>
                    <a:gd fmla="*/ 14365 h 413426" name="connsiteY6"/>
                    <a:gd fmla="*/ 3176 w 443116" name="connsiteX7"/>
                    <a:gd fmla="*/ 372255 h 413426" name="connsiteY7"/>
                    <a:gd fmla="*/ 14331 w 443116" name="connsiteX8"/>
                    <a:gd fmla="*/ 409871 h 413426" name="connsiteY8"/>
                    <a:gd fmla="*/ 27598 w 443116" name="connsiteX9"/>
                    <a:gd fmla="*/ 413229 h 4134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426" w="44311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cap="flat" w="2611">
                  <a:noFill/>
                  <a:prstDash val="solid"/>
                  <a:miter/>
                </a:ln>
              </p:spPr>
              <p:txBody>
                <a:bodyPr anchor="ctr" rtlCol="0"/>
                <a:lstStyle/>
                <a:p>
                  <a:endParaRPr dirty="0" lang="en-US"/>
                </a:p>
              </p:txBody>
            </p:sp>
          </p:grpSp>
        </p:grpSp>
      </p:grpSp>
      <p:sp>
        <p:nvSpPr>
          <p:cNvPr id="22" name="TextBox 21">
            <a:extLst>
              <a:ext uri="{FF2B5EF4-FFF2-40B4-BE49-F238E27FC236}">
                <a16:creationId xmlns:a16="http://schemas.microsoft.com/office/drawing/2014/main" id="{837E2BCD-291E-4C9B-84DD-B6378F6F50B4}"/>
              </a:ext>
            </a:extLst>
          </p:cNvPr>
          <p:cNvSpPr txBox="1"/>
          <p:nvPr/>
        </p:nvSpPr>
        <p:spPr>
          <a:xfrm>
            <a:off x="6050800" y="1727592"/>
            <a:ext cx="4845800" cy="2180405"/>
          </a:xfrm>
          <a:prstGeom prst="rect">
            <a:avLst/>
          </a:prstGeom>
          <a:noFill/>
        </p:spPr>
        <p:txBody>
          <a:bodyPr rtlCol="0" wrap="square">
            <a:spAutoFit/>
          </a:bodyPr>
          <a:lstStyle/>
          <a:p txid="35893a106f21c10bffe15d7944ff62ff">
            <a:pPr algn="l" indent="-342900" marL="342900">
              <a:lnSpc>
                <a:spcPts val="3300"/>
              </a:lnSpc>
              <a:buClr>
                <a:srgbClr val="008CCF"/>
              </a:buClr>
              <a:buFont charset="-79" pitchFamily="2" typeface="Rubik"/>
              <a:buChar char="•"/>
            </a:pPr>
            <a:r>
              <a:rPr dirty="0" lang="en-US" sz="2400">
                <a:latin typeface="+mj-lt"/>
              </a:rPr>
              <a:t>Données</a:t>
            </a:r>
            <a:r>
              <a:rPr dirty="0" lang="en-US" sz="2400"/>
              <a:t> brutes:</a:t>
            </a:r>
          </a:p>
          <a:p txid="526aa7b6419556871fd5c43978f0b68c">
            <a:pPr indent="-342900" lvl="1" marL="800100">
              <a:lnSpc>
                <a:spcPts val="3300"/>
              </a:lnSpc>
              <a:buClr>
                <a:srgbClr val="008CCF"/>
              </a:buClr>
              <a:buFont charset="-79" pitchFamily="2" typeface="Rubik"/>
              <a:buChar char="•"/>
            </a:pPr>
            <a:r>
              <a:rPr dirty="0" lang="en-US" sz="2400"/>
              <a:t>Ensemble de données unique</a:t>
            </a:r>
          </a:p>
          <a:p txid="6125e47b6296ec34d94f4b8e6ec87ae4">
            <a:pPr indent="-342900" lvl="1" marL="800100">
              <a:lnSpc>
                <a:spcPts val="3300"/>
              </a:lnSpc>
              <a:buClr>
                <a:srgbClr val="008CCF"/>
              </a:buClr>
              <a:buFont charset="-79" pitchFamily="2" typeface="Rubik"/>
              <a:buChar char="•"/>
            </a:pPr>
            <a:r>
              <a:rPr dirty="0" lang="en-US" sz="2400"/>
              <a:t>Unité </a:t>
            </a:r>
            <a:r>
              <a:rPr dirty="0" err="1" lang="en-US" sz="2400"/>
              <a:t>d'organisation</a:t>
            </a:r>
            <a:r>
              <a:rPr dirty="0" lang="en-US" sz="2400"/>
              <a:t> et période uniques</a:t>
            </a:r>
            <a:br>
              <a:rPr dirty="0" lang="en-US" sz="2400"/>
            </a:br>
            <a:endParaRPr dirty="0" lang="en-US" sz="2400"/>
          </a:p>
        </p:txBody>
      </p:sp>
      <p:sp>
        <p:nvSpPr>
          <p:cNvPr id="23" name="TextBox 22">
            <a:extLst>
              <a:ext uri="{FF2B5EF4-FFF2-40B4-BE49-F238E27FC236}">
                <a16:creationId xmlns:a16="http://schemas.microsoft.com/office/drawing/2014/main" id="{7EC52833-CD14-4C56-A7C5-25B6733FF173}"/>
              </a:ext>
            </a:extLst>
          </p:cNvPr>
          <p:cNvSpPr txBox="1"/>
          <p:nvPr/>
        </p:nvSpPr>
        <p:spPr>
          <a:xfrm>
            <a:off x="6050800" y="3514724"/>
            <a:ext cx="4800600" cy="2180405"/>
          </a:xfrm>
          <a:prstGeom prst="rect">
            <a:avLst/>
          </a:prstGeom>
          <a:noFill/>
        </p:spPr>
        <p:txBody>
          <a:bodyPr rtlCol="0" wrap="square">
            <a:spAutoFit/>
          </a:bodyPr>
          <a:lstStyle/>
          <a:p txid="1b2b15054adafc3bda3167c7d67536ca">
            <a:pPr algn="l" indent="-342900" marL="342900">
              <a:lnSpc>
                <a:spcPts val="3300"/>
              </a:lnSpc>
              <a:buClr>
                <a:srgbClr val="008CCF"/>
              </a:buClr>
              <a:buFont charset="-79" pitchFamily="2" typeface="Rubik"/>
              <a:buChar char="•"/>
            </a:pPr>
            <a:r>
              <a:rPr dirty="0" lang="en-US" sz="2400">
                <a:latin typeface="+mj-lt"/>
              </a:rPr>
              <a:t>Données</a:t>
            </a:r>
            <a:r>
              <a:rPr dirty="0" lang="en-US" sz="2400"/>
              <a:t> agrégées :</a:t>
            </a:r>
          </a:p>
          <a:p txid="13a8c3f8d8b42842303f5c472ddeb5de">
            <a:pPr indent="-342900" lvl="1" marL="800100">
              <a:lnSpc>
                <a:spcPts val="3300"/>
              </a:lnSpc>
              <a:buClr>
                <a:srgbClr val="008CCF"/>
              </a:buClr>
              <a:buFont charset="-79" pitchFamily="2" typeface="Rubik"/>
              <a:buChar char="•"/>
            </a:pPr>
            <a:r>
              <a:rPr dirty="0" lang="en-US" sz="2400"/>
              <a:t>Période ou unité </a:t>
            </a:r>
            <a:r>
              <a:rPr dirty="0" err="1" lang="en-US" sz="2400"/>
              <a:t>d'organisation</a:t>
            </a:r>
            <a:r>
              <a:rPr dirty="0" lang="en-US" sz="2400"/>
              <a:t> nécessitant l'agrégation de données</a:t>
            </a:r>
            <a:br>
              <a:rPr dirty="0" lang="en-US" sz="2400"/>
            </a:br>
            <a:endParaRPr dirty="0" lang="en-US" sz="2400"/>
          </a:p>
        </p:txBody>
      </p:sp>
    </p:spTree>
    <p:custDataLst>
      <p:tags r:id="rId1"/>
    </p:custDataLst>
    <p:extLst>
      <p:ext uri="{BB962C8B-B14F-4D97-AF65-F5344CB8AC3E}">
        <p14:creationId xmlns:p14="http://schemas.microsoft.com/office/powerpoint/2010/main" val="2956693495"/>
      </p:ext>
    </p:extLst>
  </p:cSld>
  <p:clrMapOvr>
    <a:masterClrMapping/>
  </p:clrMapOvr>
  <mc:AlternateContent xmlns:mc="http://schemas.openxmlformats.org/markup-compatibility/2006" xmlns:p14="http://schemas.microsoft.com/office/powerpoint/2010/main">
    <mc:Choice Requires="p14">
      <p:transition advTm="22296" p14:dur="2000" spd="slow"/>
    </mc:Choice>
    <mc:Fallback xmlns="">
      <p:transition advTm="222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2">
                                            <p:txEl>
                                              <p:pRg end="0" st="0"/>
                                            </p:txEl>
                                          </p:spTgt>
                                        </p:tgtEl>
                                        <p:attrNameLst>
                                          <p:attrName>style.visibility</p:attrName>
                                        </p:attrNameLst>
                                      </p:cBhvr>
                                      <p:to>
                                        <p:strVal val="visible"/>
                                      </p:to>
                                    </p:set>
                                    <p:animEffect filter="fade" transition="in">
                                      <p:cBhvr>
                                        <p:cTn dur="500" id="7"/>
                                        <p:tgtEl>
                                          <p:spTgt spid="22">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2">
                                            <p:txEl>
                                              <p:pRg end="1" st="1"/>
                                            </p:txEl>
                                          </p:spTgt>
                                        </p:tgtEl>
                                        <p:attrNameLst>
                                          <p:attrName>style.visibility</p:attrName>
                                        </p:attrNameLst>
                                      </p:cBhvr>
                                      <p:to>
                                        <p:strVal val="visible"/>
                                      </p:to>
                                    </p:set>
                                    <p:animEffect filter="fade" transition="in">
                                      <p:cBhvr>
                                        <p:cTn dur="500" id="12"/>
                                        <p:tgtEl>
                                          <p:spTgt spid="22">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2">
                                            <p:txEl>
                                              <p:pRg end="2" st="2"/>
                                            </p:txEl>
                                          </p:spTgt>
                                        </p:tgtEl>
                                        <p:attrNameLst>
                                          <p:attrName>style.visibility</p:attrName>
                                        </p:attrNameLst>
                                      </p:cBhvr>
                                      <p:to>
                                        <p:strVal val="visible"/>
                                      </p:to>
                                    </p:set>
                                    <p:animEffect filter="fade" transition="in">
                                      <p:cBhvr>
                                        <p:cTn dur="500" id="17"/>
                                        <p:tgtEl>
                                          <p:spTgt spid="22">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0" st="0"/>
                                            </p:txEl>
                                          </p:spTgt>
                                        </p:tgtEl>
                                        <p:attrNameLst>
                                          <p:attrName>style.visibility</p:attrName>
                                        </p:attrNameLst>
                                      </p:cBhvr>
                                      <p:to>
                                        <p:strVal val="visible"/>
                                      </p:to>
                                    </p:set>
                                    <p:animEffect filter="fade" transition="in">
                                      <p:cBhvr>
                                        <p:cTn dur="500" id="22"/>
                                        <p:tgtEl>
                                          <p:spTgt spid="23">
                                            <p:txEl>
                                              <p:pRg end="0" st="0"/>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1" st="1"/>
                                            </p:txEl>
                                          </p:spTgt>
                                        </p:tgtEl>
                                        <p:attrNameLst>
                                          <p:attrName>style.visibility</p:attrName>
                                        </p:attrNameLst>
                                      </p:cBhvr>
                                      <p:to>
                                        <p:strVal val="visible"/>
                                      </p:to>
                                    </p:set>
                                    <p:animEffect filter="fade" transition="in">
                                      <p:cBhvr>
                                        <p:cTn dur="500" id="27"/>
                                        <p:tgtEl>
                                          <p:spTgt spid="23">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2" uiExpand="1"/>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3E10A3-B5BE-445C-98D1-00EA3B27E38E}"/>
              </a:ext>
            </a:extLst>
          </p:cNvPr>
          <p:cNvGrpSpPr/>
          <p:nvPr/>
        </p:nvGrpSpPr>
        <p:grpSpPr>
          <a:xfrm>
            <a:off x="1573318" y="3409560"/>
            <a:ext cx="1062736" cy="1447315"/>
            <a:chOff x="7496342" y="1931397"/>
            <a:chExt cx="3074671" cy="4187322"/>
          </a:xfrm>
        </p:grpSpPr>
        <p:sp>
          <p:nvSpPr>
            <p:cNvPr id="6" name="Freeform: Shape 5">
              <a:extLst>
                <a:ext uri="{FF2B5EF4-FFF2-40B4-BE49-F238E27FC236}">
                  <a16:creationId xmlns:a16="http://schemas.microsoft.com/office/drawing/2014/main" id="{B5DA30E3-FD52-4226-ABEB-A029F8279C42}"/>
                </a:ext>
              </a:extLst>
            </p:cNvPr>
            <p:cNvSpPr/>
            <p:nvPr/>
          </p:nvSpPr>
          <p:spPr>
            <a:xfrm>
              <a:off x="7496342" y="1931397"/>
              <a:ext cx="3074671" cy="4187322"/>
            </a:xfrm>
            <a:custGeom>
              <a:avLst/>
              <a:gdLst>
                <a:gd fmla="*/ 2608626 w 3074671" name="connsiteX0"/>
                <a:gd fmla="*/ 392813 h 4187322" name="connsiteY0"/>
                <a:gd fmla="*/ 2608626 w 3074671" name="connsiteX1"/>
                <a:gd fmla="*/ -172 h 4187322" name="connsiteY1"/>
                <a:gd fmla="*/ 60456 w 3074671" name="connsiteX2"/>
                <a:gd fmla="*/ -172 h 4187322" name="connsiteY2"/>
                <a:gd fmla="*/ -270 w 3074671" name="connsiteX3"/>
                <a:gd fmla="*/ 60554 h 4187322" name="connsiteY3"/>
                <a:gd fmla="*/ -270 w 3074671" name="connsiteX4"/>
                <a:gd fmla="*/ 4126424 h 4187322" name="connsiteY4"/>
                <a:gd fmla="*/ 60456 w 3074671" name="connsiteX5"/>
                <a:gd fmla="*/ 4187150 h 4187322" name="connsiteY5"/>
                <a:gd fmla="*/ 3013676 w 3074671" name="connsiteX6"/>
                <a:gd fmla="*/ 4187150 h 4187322" name="connsiteY6"/>
                <a:gd fmla="*/ 3074402 w 3074671" name="connsiteX7"/>
                <a:gd fmla="*/ 4126424 h 4187322" name="connsiteY7"/>
                <a:gd fmla="*/ 3074402 w 3074671" name="connsiteX8"/>
                <a:gd fmla="*/ 455246 h 4187322" name="connsiteY8"/>
                <a:gd fmla="*/ 2671059 w 3074671" name="connsiteX9"/>
                <a:gd fmla="*/ 455246 h 4187322" name="connsiteY9"/>
                <a:gd fmla="*/ 2608626 w 3074671" name="connsiteX10"/>
                <a:gd fmla="*/ 392813 h 418732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187322" w="3074671">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cap="flat" w="568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A2E419D-0EC6-4259-8A22-1BC9DEDDCDAA}"/>
                </a:ext>
              </a:extLst>
            </p:cNvPr>
            <p:cNvSpPr/>
            <p:nvPr/>
          </p:nvSpPr>
          <p:spPr>
            <a:xfrm>
              <a:off x="10105237" y="1931510"/>
              <a:ext cx="465776" cy="455304"/>
            </a:xfrm>
            <a:custGeom>
              <a:avLst/>
              <a:gdLst>
                <a:gd fmla="*/ -270 w 465776" name="connsiteX0"/>
                <a:gd fmla="*/ 390422 h 455304" name="connsiteY0"/>
                <a:gd fmla="*/ 64440 w 465776" name="connsiteX1"/>
                <a:gd fmla="*/ 455132 h 455304" name="connsiteY1"/>
                <a:gd fmla="*/ 465507 w 465776" name="connsiteX2"/>
                <a:gd fmla="*/ 455132 h 455304" name="connsiteY2"/>
                <a:gd fmla="*/ -270 w 465776" name="connsiteX3"/>
                <a:gd fmla="*/ -172 h 455304" name="connsiteY3"/>
              </a:gdLst>
              <a:ahLst/>
              <a:cxnLst>
                <a:cxn ang="0">
                  <a:pos x="connsiteX0" y="connsiteY0"/>
                </a:cxn>
                <a:cxn ang="0">
                  <a:pos x="connsiteX1" y="connsiteY1"/>
                </a:cxn>
                <a:cxn ang="0">
                  <a:pos x="connsiteX2" y="connsiteY2"/>
                </a:cxn>
                <a:cxn ang="0">
                  <a:pos x="connsiteX3" y="connsiteY3"/>
                </a:cxn>
              </a:cxnLst>
              <a:rect b="b" l="l" r="r" t="t"/>
              <a:pathLst>
                <a:path h="455304" w="465776">
                  <a:moveTo>
                    <a:pt x="-270" y="390422"/>
                  </a:moveTo>
                  <a:cubicBezTo>
                    <a:pt x="-270" y="426158"/>
                    <a:pt x="28704" y="455132"/>
                    <a:pt x="64440" y="455132"/>
                  </a:cubicBezTo>
                  <a:lnTo>
                    <a:pt x="465507" y="455132"/>
                  </a:lnTo>
                  <a:lnTo>
                    <a:pt x="-270" y="-172"/>
                  </a:lnTo>
                  <a:close/>
                </a:path>
              </a:pathLst>
            </a:custGeom>
            <a:solidFill>
              <a:srgbClr val="FF8F02"/>
            </a:solidFill>
            <a:ln cap="flat" w="568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64FBAD96-DC86-43B3-A60F-930E64F7CFB2}"/>
                </a:ext>
              </a:extLst>
            </p:cNvPr>
            <p:cNvSpPr/>
            <p:nvPr/>
          </p:nvSpPr>
          <p:spPr>
            <a:xfrm>
              <a:off x="7985851" y="463806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963290D3-AED5-4C66-808C-FD5E920865B7}"/>
                </a:ext>
              </a:extLst>
            </p:cNvPr>
            <p:cNvSpPr/>
            <p:nvPr/>
          </p:nvSpPr>
          <p:spPr>
            <a:xfrm>
              <a:off x="7985851" y="5073909"/>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30FA8FA-03ED-42F3-8174-061652F4E316}"/>
                </a:ext>
              </a:extLst>
            </p:cNvPr>
            <p:cNvSpPr/>
            <p:nvPr/>
          </p:nvSpPr>
          <p:spPr>
            <a:xfrm>
              <a:off x="7985851" y="552562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grpSp>
          <p:nvGrpSpPr>
            <p:cNvPr id="11" name="Group 10">
              <a:extLst>
                <a:ext uri="{FF2B5EF4-FFF2-40B4-BE49-F238E27FC236}">
                  <a16:creationId xmlns:a16="http://schemas.microsoft.com/office/drawing/2014/main" id="{516086C5-7E90-4053-BEEA-E6D0BB9BFDA9}"/>
                </a:ext>
              </a:extLst>
            </p:cNvPr>
            <p:cNvGrpSpPr/>
            <p:nvPr/>
          </p:nvGrpSpPr>
          <p:grpSpPr>
            <a:xfrm>
              <a:off x="8111803" y="2418024"/>
              <a:ext cx="1840334" cy="1789894"/>
              <a:chOff x="5470775" y="75750"/>
              <a:chExt cx="1840334" cy="1789894"/>
            </a:xfrm>
          </p:grpSpPr>
          <p:sp>
            <p:nvSpPr>
              <p:cNvPr id="12" name="Freeform: Shape 11">
                <a:extLst>
                  <a:ext uri="{FF2B5EF4-FFF2-40B4-BE49-F238E27FC236}">
                    <a16:creationId xmlns:a16="http://schemas.microsoft.com/office/drawing/2014/main" id="{2C5B8F67-05F1-41FD-B8A3-55D0A5FCE3F3}"/>
                  </a:ext>
                </a:extLst>
              </p:cNvPr>
              <p:cNvSpPr/>
              <p:nvPr/>
            </p:nvSpPr>
            <p:spPr>
              <a:xfrm>
                <a:off x="5470775" y="75750"/>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AC445EE5-192F-4225-A7AB-7EF5FF53F000}"/>
                  </a:ext>
                </a:extLst>
              </p:cNvPr>
              <p:cNvSpPr/>
              <p:nvPr/>
            </p:nvSpPr>
            <p:spPr>
              <a:xfrm>
                <a:off x="6857177" y="757328"/>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1E77AA-6412-49D9-8817-E067A54600FE}"/>
                  </a:ext>
                </a:extLst>
              </p:cNvPr>
              <p:cNvSpPr/>
              <p:nvPr/>
            </p:nvSpPr>
            <p:spPr>
              <a:xfrm>
                <a:off x="6153634" y="1411712"/>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946B16C-6ED0-41B0-9E63-0DB8FFA9BC0F}"/>
                  </a:ext>
                </a:extLst>
              </p:cNvPr>
              <p:cNvSpPr/>
              <p:nvPr/>
            </p:nvSpPr>
            <p:spPr>
              <a:xfrm>
                <a:off x="6892111" y="110657"/>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B1B1F96-BD58-45B8-910A-A6178AEA9F0A}"/>
                  </a:ext>
                </a:extLst>
              </p:cNvPr>
              <p:cNvSpPr/>
              <p:nvPr/>
            </p:nvSpPr>
            <p:spPr>
              <a:xfrm>
                <a:off x="6188542" y="79223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7858799F-46E1-4A91-9BFA-0C6FC7F0ACDD}"/>
                  </a:ext>
                </a:extLst>
              </p:cNvPr>
              <p:cNvSpPr/>
              <p:nvPr/>
            </p:nvSpPr>
            <p:spPr>
              <a:xfrm>
                <a:off x="5505682" y="144664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CE2857C-2DD2-45C4-B2A6-221AC279A8C8}"/>
                  </a:ext>
                </a:extLst>
              </p:cNvPr>
              <p:cNvSpPr/>
              <p:nvPr/>
            </p:nvSpPr>
            <p:spPr>
              <a:xfrm>
                <a:off x="6159132" y="95860"/>
                <a:ext cx="442949" cy="413609"/>
              </a:xfrm>
              <a:custGeom>
                <a:avLst/>
                <a:gdLst>
                  <a:gd fmla="*/ 27496 w 442949" name="connsiteX0"/>
                  <a:gd fmla="*/ 413412 h 413609" name="connsiteY0"/>
                  <a:gd fmla="*/ 415091 w 442949" name="connsiteX1"/>
                  <a:gd fmla="*/ 413412 h 413609" name="connsiteY1"/>
                  <a:gd fmla="*/ 442761 w 442949" name="connsiteX2"/>
                  <a:gd fmla="*/ 385595 h 413609" name="connsiteY2"/>
                  <a:gd fmla="*/ 439487 w 442949" name="connsiteX3"/>
                  <a:gd fmla="*/ 372595 h 413609" name="connsiteY3"/>
                  <a:gd fmla="*/ 245703 w 442949" name="connsiteX4"/>
                  <a:gd fmla="*/ 14365 h 413609" name="connsiteY4"/>
                  <a:gd fmla="*/ 208107 w 442949" name="connsiteX5"/>
                  <a:gd fmla="*/ 3142 h 413609" name="connsiteY5"/>
                  <a:gd fmla="*/ 196884 w 442949" name="connsiteX6"/>
                  <a:gd fmla="*/ 14365 h 413609" name="connsiteY6"/>
                  <a:gd fmla="*/ 3074 w 442949" name="connsiteX7"/>
                  <a:gd fmla="*/ 372595 h 413609" name="connsiteY7"/>
                  <a:gd fmla="*/ 14540 w 442949" name="connsiteX8"/>
                  <a:gd fmla="*/ 410156 h 413609" name="connsiteY8"/>
                  <a:gd fmla="*/ 27496 w 442949" name="connsiteX9"/>
                  <a:gd fmla="*/ 413412 h 41360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609" w="44294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cap="flat" w="2611">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486E7C67-A916-48A0-9148-383B7D050F7D}"/>
                  </a:ext>
                </a:extLst>
              </p:cNvPr>
              <p:cNvSpPr/>
              <p:nvPr/>
            </p:nvSpPr>
            <p:spPr>
              <a:xfrm>
                <a:off x="5476188" y="777519"/>
                <a:ext cx="443090" cy="413529"/>
              </a:xfrm>
              <a:custGeom>
                <a:avLst/>
                <a:gdLst>
                  <a:gd fmla="*/ 27580 w 443090" name="connsiteX0"/>
                  <a:gd fmla="*/ 413331 h 413529" name="connsiteY0"/>
                  <a:gd fmla="*/ 415148 w 443090" name="connsiteX1"/>
                  <a:gd fmla="*/ 413331 h 413529" name="connsiteY1"/>
                  <a:gd fmla="*/ 442902 w 443090" name="connsiteX2"/>
                  <a:gd fmla="*/ 385599 h 413529" name="connsiteY2"/>
                  <a:gd fmla="*/ 439545 w 443090" name="connsiteX3"/>
                  <a:gd fmla="*/ 372357 h 413529" name="connsiteY3"/>
                  <a:gd fmla="*/ 245787 w 443090" name="connsiteX4"/>
                  <a:gd fmla="*/ 14336 h 413529" name="connsiteY4"/>
                  <a:gd fmla="*/ 208136 w 443090" name="connsiteX5"/>
                  <a:gd fmla="*/ 3168 h 413529" name="connsiteY5"/>
                  <a:gd fmla="*/ 196968 w 443090" name="connsiteX6"/>
                  <a:gd fmla="*/ 14336 h 413529" name="connsiteY6"/>
                  <a:gd fmla="*/ 3158 w 443090" name="connsiteX7"/>
                  <a:gd fmla="*/ 372357 h 413529" name="connsiteY7"/>
                  <a:gd fmla="*/ 14380 w 443090" name="connsiteX8"/>
                  <a:gd fmla="*/ 409990 h 413529" name="connsiteY8"/>
                  <a:gd fmla="*/ 27580 w 443090" name="connsiteX9"/>
                  <a:gd fmla="*/ 413331 h 41352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529" w="443090">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cap="flat" w="2611">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72A3D2A5-504D-47B4-B4B0-74ADDDAA64E4}"/>
                  </a:ext>
                </a:extLst>
              </p:cNvPr>
              <p:cNvSpPr/>
              <p:nvPr/>
            </p:nvSpPr>
            <p:spPr>
              <a:xfrm>
                <a:off x="6862599" y="1432031"/>
                <a:ext cx="443116" cy="413426"/>
              </a:xfrm>
              <a:custGeom>
                <a:avLst/>
                <a:gdLst>
                  <a:gd fmla="*/ 27598 w 443116" name="connsiteX0"/>
                  <a:gd fmla="*/ 413229 h 413426" name="connsiteY0"/>
                  <a:gd fmla="*/ 415167 w 443116" name="connsiteX1"/>
                  <a:gd fmla="*/ 413229 h 413426" name="connsiteY1"/>
                  <a:gd fmla="*/ 442928 w 443116" name="connsiteX2"/>
                  <a:gd fmla="*/ 385452 h 413426" name="connsiteY2"/>
                  <a:gd fmla="*/ 439589 w 443116" name="connsiteX3"/>
                  <a:gd fmla="*/ 372255 h 413426" name="connsiteY3"/>
                  <a:gd fmla="*/ 245779 w 443116" name="connsiteX4"/>
                  <a:gd fmla="*/ 14365 h 413426" name="connsiteY4"/>
                  <a:gd fmla="*/ 208183 w 443116" name="connsiteX5"/>
                  <a:gd fmla="*/ 3142 h 413426" name="connsiteY5"/>
                  <a:gd fmla="*/ 196960 w 443116" name="connsiteX6"/>
                  <a:gd fmla="*/ 14365 h 413426" name="connsiteY6"/>
                  <a:gd fmla="*/ 3176 w 443116" name="connsiteX7"/>
                  <a:gd fmla="*/ 372255 h 413426" name="connsiteY7"/>
                  <a:gd fmla="*/ 14331 w 443116" name="connsiteX8"/>
                  <a:gd fmla="*/ 409871 h 413426" name="connsiteY8"/>
                  <a:gd fmla="*/ 27598 w 443116" name="connsiteX9"/>
                  <a:gd fmla="*/ 413229 h 4134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426" w="44311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cap="flat" w="2611">
                <a:noFill/>
                <a:prstDash val="solid"/>
                <a:miter/>
              </a:ln>
            </p:spPr>
            <p:txBody>
              <a:bodyPr anchor="ctr" rtlCol="0"/>
              <a:lstStyle/>
              <a:p>
                <a:endParaRPr dirty="0" lang="en-US"/>
              </a:p>
            </p:txBody>
          </p:sp>
        </p:grpSp>
      </p:grpSp>
      <p:sp>
        <p:nvSpPr>
          <p:cNvPr id="21" name="TextBox 20">
            <a:extLst>
              <a:ext uri="{FF2B5EF4-FFF2-40B4-BE49-F238E27FC236}">
                <a16:creationId xmlns:a16="http://schemas.microsoft.com/office/drawing/2014/main" id="{1FC999E5-EB38-42CE-92CD-3C7C0E67F496}"/>
              </a:ext>
            </a:extLst>
          </p:cNvPr>
          <p:cNvSpPr txBox="1"/>
          <p:nvPr/>
        </p:nvSpPr>
        <p:spPr>
          <a:xfrm>
            <a:off x="845501" y="2778613"/>
            <a:ext cx="2518371" cy="461665"/>
          </a:xfrm>
          <a:prstGeom prst="rect">
            <a:avLst/>
          </a:prstGeom>
          <a:noFill/>
        </p:spPr>
        <p:txBody>
          <a:bodyPr rtlCol="0" wrap="square">
            <a:spAutoFit/>
          </a:bodyPr>
          <a:lstStyle/>
          <a:p txid="0a6d6ac4cc8537ddcf3e4acc60024a99">
            <a:pPr algn="ctr">
              <a:buClr>
                <a:srgbClr val="008CCF"/>
              </a:buClr>
            </a:pPr>
            <a:r>
              <a:rPr dirty="0" lang="en-US" sz="2400"/>
              <a:t>Ensemble de données journalières</a:t>
            </a:r>
          </a:p>
        </p:txBody>
      </p:sp>
      <p:grpSp>
        <p:nvGrpSpPr>
          <p:cNvPr id="23" name="Group 22">
            <a:extLst>
              <a:ext uri="{FF2B5EF4-FFF2-40B4-BE49-F238E27FC236}">
                <a16:creationId xmlns:a16="http://schemas.microsoft.com/office/drawing/2014/main" id="{056A3B52-FACA-483E-B705-D017CB9F5737}"/>
              </a:ext>
            </a:extLst>
          </p:cNvPr>
          <p:cNvGrpSpPr/>
          <p:nvPr/>
        </p:nvGrpSpPr>
        <p:grpSpPr>
          <a:xfrm>
            <a:off x="5578416" y="1302451"/>
            <a:ext cx="2578955" cy="507074"/>
            <a:chOff x="6095094" y="2006273"/>
            <a:chExt cx="2578955" cy="507074"/>
          </a:xfrm>
        </p:grpSpPr>
        <p:sp>
          <p:nvSpPr>
            <p:cNvPr id="52"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endParaRPr dirty="0" lang="en-US"/>
            </a:p>
          </p:txBody>
        </p:sp>
        <p:sp>
          <p:nvSpPr>
            <p:cNvPr id="53" name="Rectangle 52">
              <a:extLst>
                <a:ext uri="{FF2B5EF4-FFF2-40B4-BE49-F238E27FC236}">
                  <a16:creationId xmlns:a16="http://schemas.microsoft.com/office/drawing/2014/main" id="{981B35BD-AB5B-428F-A06F-4B806F818B25}"/>
                </a:ext>
              </a:extLst>
            </p:cNvPr>
            <p:cNvSpPr/>
            <p:nvPr/>
          </p:nvSpPr>
          <p:spPr>
            <a:xfrm>
              <a:off x="6656526" y="2051682"/>
              <a:ext cx="1489510" cy="461665"/>
            </a:xfrm>
            <a:prstGeom prst="rect">
              <a:avLst/>
            </a:prstGeom>
          </p:spPr>
          <p:txBody>
            <a:bodyPr wrap="none">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txid="f64be5eef68442a8f50cf535b92ad3e4">
              <a:r>
                <a:rPr dirty="0" lang="en-US" spc="100" sz="2400"/>
                <a:t>Pays</a:t>
              </a:r>
            </a:p>
          </p:txBody>
        </p:sp>
      </p:grpSp>
      <p:grpSp>
        <p:nvGrpSpPr>
          <p:cNvPr id="24" name="Group 23">
            <a:extLst>
              <a:ext uri="{FF2B5EF4-FFF2-40B4-BE49-F238E27FC236}">
                <a16:creationId xmlns:a16="http://schemas.microsoft.com/office/drawing/2014/main" id="{17BDC338-8A6C-46BF-97FB-2E862D3D896E}"/>
              </a:ext>
            </a:extLst>
          </p:cNvPr>
          <p:cNvGrpSpPr/>
          <p:nvPr/>
        </p:nvGrpSpPr>
        <p:grpSpPr>
          <a:xfrm>
            <a:off x="6154624" y="2174349"/>
            <a:ext cx="2628353" cy="464934"/>
            <a:chOff x="6445386" y="2889336"/>
            <a:chExt cx="2704549" cy="464934"/>
          </a:xfrm>
        </p:grpSpPr>
        <p:sp>
          <p:nvSpPr>
            <p:cNvPr id="50"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endParaRPr dirty="0" lang="en-US"/>
            </a:p>
          </p:txBody>
        </p:sp>
        <p:sp>
          <p:nvSpPr>
            <p:cNvPr id="51" name="Rectangle 50">
              <a:extLst>
                <a:ext uri="{FF2B5EF4-FFF2-40B4-BE49-F238E27FC236}">
                  <a16:creationId xmlns:a16="http://schemas.microsoft.com/office/drawing/2014/main" id="{D806EB7E-F49E-462C-824D-82F1528CA086}"/>
                </a:ext>
              </a:extLst>
            </p:cNvPr>
            <p:cNvSpPr/>
            <p:nvPr/>
          </p:nvSpPr>
          <p:spPr>
            <a:xfrm>
              <a:off x="6907271" y="2889336"/>
              <a:ext cx="1834545" cy="461665"/>
            </a:xfrm>
            <a:prstGeom prst="rect">
              <a:avLst/>
            </a:prstGeom>
          </p:spPr>
          <p:txBody>
            <a:bodyPr wrap="none">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txid="da70eb9be2b267b74b7a47f5840af7a2">
              <a:r>
                <a:rPr dirty="0" lang="en-US" spc="100" sz="2400"/>
                <a:t>Provinces</a:t>
              </a:r>
            </a:p>
          </p:txBody>
        </p:sp>
      </p:grpSp>
      <p:grpSp>
        <p:nvGrpSpPr>
          <p:cNvPr id="25" name="Group 24">
            <a:extLst>
              <a:ext uri="{FF2B5EF4-FFF2-40B4-BE49-F238E27FC236}">
                <a16:creationId xmlns:a16="http://schemas.microsoft.com/office/drawing/2014/main" id="{3F2F20E9-6FA0-4640-BC3F-DDCA2DDD165A}"/>
              </a:ext>
            </a:extLst>
          </p:cNvPr>
          <p:cNvGrpSpPr/>
          <p:nvPr/>
        </p:nvGrpSpPr>
        <p:grpSpPr>
          <a:xfrm>
            <a:off x="6514376" y="3070481"/>
            <a:ext cx="2748639" cy="474908"/>
            <a:chOff x="6445386" y="3734135"/>
            <a:chExt cx="3177833" cy="474908"/>
          </a:xfrm>
        </p:grpSpPr>
        <p:sp>
          <p:nvSpPr>
            <p:cNvPr id="48"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endParaRPr dirty="0" lang="en-US"/>
            </a:p>
          </p:txBody>
        </p:sp>
        <p:sp>
          <p:nvSpPr>
            <p:cNvPr id="49" name="Rectangle 48">
              <a:extLst>
                <a:ext uri="{FF2B5EF4-FFF2-40B4-BE49-F238E27FC236}">
                  <a16:creationId xmlns:a16="http://schemas.microsoft.com/office/drawing/2014/main" id="{EB29D279-41AC-4D65-9759-258F03C4F31A}"/>
                </a:ext>
              </a:extLst>
            </p:cNvPr>
            <p:cNvSpPr/>
            <p:nvPr/>
          </p:nvSpPr>
          <p:spPr>
            <a:xfrm>
              <a:off x="7367703" y="3747378"/>
              <a:ext cx="1903719" cy="461665"/>
            </a:xfrm>
            <a:prstGeom prst="rect">
              <a:avLst/>
            </a:prstGeom>
          </p:spPr>
          <p:txBody>
            <a:bodyPr wrap="none">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txid="2091f781f247a5c5b3d0a68fcbd44b19">
              <a:r>
                <a:rPr dirty="0" lang="en-US" spc="100" sz="2400"/>
                <a:t>Districts</a:t>
              </a:r>
              <a:r>
                <a:rPr dirty="0" lang="en-US" sz="2400"/>
                <a:t> </a:t>
              </a:r>
            </a:p>
          </p:txBody>
        </p:sp>
      </p:grpSp>
      <p:grpSp>
        <p:nvGrpSpPr>
          <p:cNvPr id="26" name="Group 25">
            <a:extLst>
              <a:ext uri="{FF2B5EF4-FFF2-40B4-BE49-F238E27FC236}">
                <a16:creationId xmlns:a16="http://schemas.microsoft.com/office/drawing/2014/main" id="{11C74D49-8B4C-4974-8F6D-B5AD39350549}"/>
              </a:ext>
            </a:extLst>
          </p:cNvPr>
          <p:cNvGrpSpPr/>
          <p:nvPr/>
        </p:nvGrpSpPr>
        <p:grpSpPr>
          <a:xfrm>
            <a:off x="7075844" y="3883280"/>
            <a:ext cx="2729895" cy="487447"/>
            <a:chOff x="7587200" y="4771301"/>
            <a:chExt cx="2729895" cy="487447"/>
          </a:xfrm>
        </p:grpSpPr>
        <p:sp>
          <p:nvSpPr>
            <p:cNvPr id="46"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endParaRPr dirty="0" lang="en-US"/>
            </a:p>
          </p:txBody>
        </p:sp>
        <p:sp>
          <p:nvSpPr>
            <p:cNvPr id="47" name="Rectangle 46">
              <a:extLst>
                <a:ext uri="{FF2B5EF4-FFF2-40B4-BE49-F238E27FC236}">
                  <a16:creationId xmlns:a16="http://schemas.microsoft.com/office/drawing/2014/main" id="{EA6408A2-AD1A-4F22-8823-201CF32D6C53}"/>
                </a:ext>
              </a:extLst>
            </p:cNvPr>
            <p:cNvSpPr/>
            <p:nvPr/>
          </p:nvSpPr>
          <p:spPr>
            <a:xfrm>
              <a:off x="8070463" y="4771301"/>
              <a:ext cx="1720343" cy="461665"/>
            </a:xfrm>
            <a:prstGeom prst="rect">
              <a:avLst/>
            </a:prstGeom>
          </p:spPr>
          <p:txBody>
            <a:bodyPr wrap="none">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txid="beed44dfdf514240cb26cec17e6941fb">
              <a:r>
                <a:rPr dirty="0" lang="en-US" spc="100" sz="2400"/>
                <a:t>Établissements</a:t>
              </a:r>
              <a:r>
                <a:rPr dirty="0" lang="en-US" sz="2400"/>
                <a:t> </a:t>
              </a:r>
            </a:p>
          </p:txBody>
        </p:sp>
      </p:grpSp>
      <p:grpSp>
        <p:nvGrpSpPr>
          <p:cNvPr id="27" name="Group 26">
            <a:extLst>
              <a:ext uri="{FF2B5EF4-FFF2-40B4-BE49-F238E27FC236}">
                <a16:creationId xmlns:a16="http://schemas.microsoft.com/office/drawing/2014/main" id="{01BB9460-8D40-4ABE-98D1-3AC9EF22C62C}"/>
              </a:ext>
            </a:extLst>
          </p:cNvPr>
          <p:cNvGrpSpPr/>
          <p:nvPr/>
        </p:nvGrpSpPr>
        <p:grpSpPr>
          <a:xfrm>
            <a:off x="3690548" y="1267533"/>
            <a:ext cx="3773452" cy="3362211"/>
            <a:chOff x="4233571" y="2143529"/>
            <a:chExt cx="3773452" cy="3362211"/>
          </a:xfrm>
        </p:grpSpPr>
        <p:sp>
          <p:nvSpPr>
            <p:cNvPr id="28" name="Oval 27">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dirty="0" lang="en-US" sz="2400">
                <a:latin charset="-79" pitchFamily="2" typeface="Rubik Medium"/>
                <a:cs charset="-79" pitchFamily="2" typeface="Rubik Medium"/>
              </a:endParaRPr>
            </a:p>
          </p:txBody>
        </p:sp>
        <p:sp>
          <p:nvSpPr>
            <p:cNvPr id="29" name="Oval 28">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dirty="0" lang="en-US" sz="2400">
                <a:latin charset="-79" pitchFamily="2" typeface="Rubik Medium"/>
                <a:cs charset="-79" pitchFamily="2" typeface="Rubik Medium"/>
              </a:endParaRPr>
            </a:p>
          </p:txBody>
        </p:sp>
        <p:sp>
          <p:nvSpPr>
            <p:cNvPr id="30" name="Oval 29">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dirty="0" lang="en-US" sz="2400">
                <a:latin charset="-79" pitchFamily="2" typeface="Rubik Medium"/>
                <a:cs charset="-79" pitchFamily="2" typeface="Rubik Medium"/>
              </a:endParaRPr>
            </a:p>
          </p:txBody>
        </p:sp>
        <p:sp>
          <p:nvSpPr>
            <p:cNvPr id="31" name="Oval 30">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dirty="0" lang="en-US" sz="2400">
                <a:latin charset="-79" pitchFamily="2" typeface="Rubik Medium"/>
                <a:cs charset="-79" pitchFamily="2" typeface="Rubik Medium"/>
              </a:endParaRPr>
            </a:p>
          </p:txBody>
        </p:sp>
        <p:sp>
          <p:nvSpPr>
            <p:cNvPr id="32" name="Oval 31">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dirty="0" lang="en-US" sz="2400">
                <a:latin charset="-79" pitchFamily="2" typeface="Rubik Medium"/>
                <a:cs charset="-79" pitchFamily="2" typeface="Rubik Medium"/>
              </a:endParaRPr>
            </a:p>
          </p:txBody>
        </p:sp>
        <p:sp>
          <p:nvSpPr>
            <p:cNvPr id="33" name="Oval 32">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dirty="0" lang="en-US" sz="2400">
                <a:latin charset="-79" pitchFamily="2" typeface="Rubik Medium"/>
                <a:cs charset="-79" pitchFamily="2" typeface="Rubik Medium"/>
              </a:endParaRPr>
            </a:p>
          </p:txBody>
        </p:sp>
        <p:cxnSp>
          <p:nvCxnSpPr>
            <p:cNvPr id="34" name="Connector: Elbow 33">
              <a:extLst>
                <a:ext uri="{FF2B5EF4-FFF2-40B4-BE49-F238E27FC236}">
                  <a16:creationId xmlns:a16="http://schemas.microsoft.com/office/drawing/2014/main" id="{3219FEE4-CA41-40F2-A70B-3AE575B8B6EF}"/>
                </a:ext>
              </a:extLst>
            </p:cNvPr>
            <p:cNvCxnSpPr>
              <a:stCxn id="28" idx="4"/>
              <a:endCxn id="30"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01D73A27-D0B5-4B17-8536-863C70015CD5}"/>
                </a:ext>
              </a:extLst>
            </p:cNvPr>
            <p:cNvCxnSpPr>
              <a:stCxn id="28" idx="4"/>
              <a:endCxn id="29"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0880F69-5D4D-43C1-908A-EBE1BC502523}"/>
                </a:ext>
              </a:extLst>
            </p:cNvPr>
            <p:cNvCxnSpPr>
              <a:cxnSpLocks/>
              <a:stCxn id="30" idx="4"/>
              <a:endCxn id="33"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47F3420-02F8-4B9F-8070-0B1493F9029F}"/>
                </a:ext>
              </a:extLst>
            </p:cNvPr>
            <p:cNvCxnSpPr>
              <a:stCxn id="30" idx="4"/>
              <a:endCxn id="32"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38" name="Picture 37">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39" name="Connector: Elbow 38">
              <a:extLst>
                <a:ext uri="{FF2B5EF4-FFF2-40B4-BE49-F238E27FC236}">
                  <a16:creationId xmlns:a16="http://schemas.microsoft.com/office/drawing/2014/main" id="{94BAA6CC-3281-40C4-A101-A458C1B46140}"/>
                </a:ext>
              </a:extLst>
            </p:cNvPr>
            <p:cNvCxnSpPr>
              <a:cxnSpLocks/>
              <a:stCxn id="32" idx="4"/>
              <a:endCxn id="38"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0" name="Picture 39">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41" name="Picture 40">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42" name="Picture 41">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43" name="Connector: Elbow 42">
              <a:extLst>
                <a:ext uri="{FF2B5EF4-FFF2-40B4-BE49-F238E27FC236}">
                  <a16:creationId xmlns:a16="http://schemas.microsoft.com/office/drawing/2014/main" id="{21FF8B75-282A-4C27-B132-A4289162C38C}"/>
                </a:ext>
              </a:extLst>
            </p:cNvPr>
            <p:cNvCxnSpPr>
              <a:stCxn id="32" idx="4"/>
              <a:endCxn id="42"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3D1DBAC-D5B7-4E9F-AC79-573C7CF73C13}"/>
                </a:ext>
              </a:extLst>
            </p:cNvPr>
            <p:cNvCxnSpPr>
              <a:stCxn id="32" idx="4"/>
              <a:endCxn id="40"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AC1DB7C-1B97-46AB-B754-F0625267FA1D}"/>
                </a:ext>
              </a:extLst>
            </p:cNvPr>
            <p:cNvCxnSpPr>
              <a:stCxn id="32" idx="4"/>
              <a:endCxn id="41"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46E5CB23-05C0-4D02-9ED5-0EB0A0340B79}"/>
              </a:ext>
            </a:extLst>
          </p:cNvPr>
          <p:cNvSpPr/>
          <p:nvPr/>
        </p:nvSpPr>
        <p:spPr>
          <a:xfrm>
            <a:off x="3622069" y="3680853"/>
            <a:ext cx="1062737" cy="1007021"/>
          </a:xfrm>
          <a:prstGeom prst="roundRect">
            <a:avLst>
              <a:gd fmla="val 9610"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cxnSp>
        <p:nvCxnSpPr>
          <p:cNvPr id="57" name="Straight Arrow Connector 56">
            <a:extLst>
              <a:ext uri="{FF2B5EF4-FFF2-40B4-BE49-F238E27FC236}">
                <a16:creationId xmlns:a16="http://schemas.microsoft.com/office/drawing/2014/main" id="{0A58CE67-24A5-4E79-8733-8DA085039A89}"/>
              </a:ext>
            </a:extLst>
          </p:cNvPr>
          <p:cNvCxnSpPr/>
          <p:nvPr/>
        </p:nvCxnSpPr>
        <p:spPr>
          <a:xfrm>
            <a:off x="2767584" y="4120355"/>
            <a:ext cx="780967"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27550032"/>
      </p:ext>
    </p:extLst>
  </p:cSld>
  <p:clrMapOvr>
    <a:masterClrMapping/>
  </p:clrMapOvr>
  <mc:AlternateContent xmlns:mc="http://schemas.openxmlformats.org/markup-compatibility/2006" xmlns:p14="http://schemas.microsoft.com/office/powerpoint/2010/main">
    <mc:Choice Requires="p14">
      <p:transition advTm="4539" p14:dur="2000" spd="slow"/>
    </mc:Choice>
    <mc:Fallback xmlns="">
      <p:transition advTm="45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2">
                                  <p:stCondLst>
                                    <p:cond delay="0"/>
                                  </p:stCondLst>
                                  <p:childTnLst>
                                    <p:set>
                                      <p:cBhvr>
                                        <p:cTn dur="1" fill="hold" id="6">
                                          <p:stCondLst>
                                            <p:cond delay="0"/>
                                          </p:stCondLst>
                                        </p:cTn>
                                        <p:tgtEl>
                                          <p:spTgt spid="23"/>
                                        </p:tgtEl>
                                        <p:attrNameLst>
                                          <p:attrName>style.visibility</p:attrName>
                                        </p:attrNameLst>
                                      </p:cBhvr>
                                      <p:to>
                                        <p:strVal val="visible"/>
                                      </p:to>
                                    </p:set>
                                    <p:anim calcmode="lin" valueType="num">
                                      <p:cBhvr additive="base">
                                        <p:cTn dur="500" fill="hold" id="7"/>
                                        <p:tgtEl>
                                          <p:spTgt spid="23"/>
                                        </p:tgtEl>
                                        <p:attrNameLst>
                                          <p:attrName>ppt_x</p:attrName>
                                        </p:attrNameLst>
                                      </p:cBhvr>
                                      <p:tavLst>
                                        <p:tav tm="0">
                                          <p:val>
                                            <p:strVal val="1+#ppt_w/2"/>
                                          </p:val>
                                        </p:tav>
                                        <p:tav tm="100000">
                                          <p:val>
                                            <p:strVal val="#ppt_x"/>
                                          </p:val>
                                        </p:tav>
                                      </p:tavLst>
                                    </p:anim>
                                    <p:anim calcmode="lin" valueType="num">
                                      <p:cBhvr additive="base">
                                        <p:cTn dur="500" fill="hold" id="8"/>
                                        <p:tgtEl>
                                          <p:spTgt spid="23"/>
                                        </p:tgtEl>
                                        <p:attrNameLst>
                                          <p:attrName>ppt_y</p:attrName>
                                        </p:attrNameLst>
                                      </p:cBhvr>
                                      <p:tavLst>
                                        <p:tav tm="0">
                                          <p:val>
                                            <p:strVal val="#ppt_y"/>
                                          </p:val>
                                        </p:tav>
                                        <p:tav tm="100000">
                                          <p:val>
                                            <p:strVal val="#ppt_y"/>
                                          </p:val>
                                        </p:tav>
                                      </p:tavLst>
                                    </p:anim>
                                  </p:childTnLst>
                                </p:cTn>
                              </p:par>
                              <p:par>
                                <p:cTn fill="hold" id="9" nodeType="withEffect" presetClass="entr" presetID="2" presetSubtype="2">
                                  <p:stCondLst>
                                    <p:cond delay="0"/>
                                  </p:stCondLst>
                                  <p:childTnLst>
                                    <p:set>
                                      <p:cBhvr>
                                        <p:cTn dur="1" fill="hold" id="10">
                                          <p:stCondLst>
                                            <p:cond delay="0"/>
                                          </p:stCondLst>
                                        </p:cTn>
                                        <p:tgtEl>
                                          <p:spTgt spid="24"/>
                                        </p:tgtEl>
                                        <p:attrNameLst>
                                          <p:attrName>style.visibility</p:attrName>
                                        </p:attrNameLst>
                                      </p:cBhvr>
                                      <p:to>
                                        <p:strVal val="visible"/>
                                      </p:to>
                                    </p:set>
                                    <p:anim calcmode="lin" valueType="num">
                                      <p:cBhvr additive="base">
                                        <p:cTn dur="500" fill="hold" id="11"/>
                                        <p:tgtEl>
                                          <p:spTgt spid="24"/>
                                        </p:tgtEl>
                                        <p:attrNameLst>
                                          <p:attrName>ppt_x</p:attrName>
                                        </p:attrNameLst>
                                      </p:cBhvr>
                                      <p:tavLst>
                                        <p:tav tm="0">
                                          <p:val>
                                            <p:strVal val="1+#ppt_w/2"/>
                                          </p:val>
                                        </p:tav>
                                        <p:tav tm="100000">
                                          <p:val>
                                            <p:strVal val="#ppt_x"/>
                                          </p:val>
                                        </p:tav>
                                      </p:tavLst>
                                    </p:anim>
                                    <p:anim calcmode="lin" valueType="num">
                                      <p:cBhvr additive="base">
                                        <p:cTn dur="500" fill="hold" id="12"/>
                                        <p:tgtEl>
                                          <p:spTgt spid="24"/>
                                        </p:tgtEl>
                                        <p:attrNameLst>
                                          <p:attrName>ppt_y</p:attrName>
                                        </p:attrNameLst>
                                      </p:cBhvr>
                                      <p:tavLst>
                                        <p:tav tm="0">
                                          <p:val>
                                            <p:strVal val="#ppt_y"/>
                                          </p:val>
                                        </p:tav>
                                        <p:tav tm="100000">
                                          <p:val>
                                            <p:strVal val="#ppt_y"/>
                                          </p:val>
                                        </p:tav>
                                      </p:tavLst>
                                    </p:anim>
                                  </p:childTnLst>
                                </p:cTn>
                              </p:par>
                              <p:par>
                                <p:cTn fill="hold" id="13" nodeType="withEffect" presetClass="entr" presetID="2" presetSubtype="2">
                                  <p:stCondLst>
                                    <p:cond delay="0"/>
                                  </p:stCondLst>
                                  <p:childTnLst>
                                    <p:set>
                                      <p:cBhvr>
                                        <p:cTn dur="1" fill="hold" id="14">
                                          <p:stCondLst>
                                            <p:cond delay="0"/>
                                          </p:stCondLst>
                                        </p:cTn>
                                        <p:tgtEl>
                                          <p:spTgt spid="25"/>
                                        </p:tgtEl>
                                        <p:attrNameLst>
                                          <p:attrName>style.visibility</p:attrName>
                                        </p:attrNameLst>
                                      </p:cBhvr>
                                      <p:to>
                                        <p:strVal val="visible"/>
                                      </p:to>
                                    </p:set>
                                    <p:anim calcmode="lin" valueType="num">
                                      <p:cBhvr additive="base">
                                        <p:cTn dur="500" fill="hold" id="15"/>
                                        <p:tgtEl>
                                          <p:spTgt spid="25"/>
                                        </p:tgtEl>
                                        <p:attrNameLst>
                                          <p:attrName>ppt_x</p:attrName>
                                        </p:attrNameLst>
                                      </p:cBhvr>
                                      <p:tavLst>
                                        <p:tav tm="0">
                                          <p:val>
                                            <p:strVal val="1+#ppt_w/2"/>
                                          </p:val>
                                        </p:tav>
                                        <p:tav tm="100000">
                                          <p:val>
                                            <p:strVal val="#ppt_x"/>
                                          </p:val>
                                        </p:tav>
                                      </p:tavLst>
                                    </p:anim>
                                    <p:anim calcmode="lin" valueType="num">
                                      <p:cBhvr additive="base">
                                        <p:cTn dur="500" fill="hold" id="16"/>
                                        <p:tgtEl>
                                          <p:spTgt spid="25"/>
                                        </p:tgtEl>
                                        <p:attrNameLst>
                                          <p:attrName>ppt_y</p:attrName>
                                        </p:attrNameLst>
                                      </p:cBhvr>
                                      <p:tavLst>
                                        <p:tav tm="0">
                                          <p:val>
                                            <p:strVal val="#ppt_y"/>
                                          </p:val>
                                        </p:tav>
                                        <p:tav tm="100000">
                                          <p:val>
                                            <p:strVal val="#ppt_y"/>
                                          </p:val>
                                        </p:tav>
                                      </p:tavLst>
                                    </p:anim>
                                  </p:childTnLst>
                                </p:cTn>
                              </p:par>
                              <p:par>
                                <p:cTn fill="hold" id="17" nodeType="withEffect" presetClass="entr" presetID="2" presetSubtype="2">
                                  <p:stCondLst>
                                    <p:cond delay="0"/>
                                  </p:stCondLst>
                                  <p:childTnLst>
                                    <p:set>
                                      <p:cBhvr>
                                        <p:cTn dur="1" fill="hold" id="18">
                                          <p:stCondLst>
                                            <p:cond delay="0"/>
                                          </p:stCondLst>
                                        </p:cTn>
                                        <p:tgtEl>
                                          <p:spTgt spid="26"/>
                                        </p:tgtEl>
                                        <p:attrNameLst>
                                          <p:attrName>style.visibility</p:attrName>
                                        </p:attrNameLst>
                                      </p:cBhvr>
                                      <p:to>
                                        <p:strVal val="visible"/>
                                      </p:to>
                                    </p:set>
                                    <p:anim calcmode="lin" valueType="num">
                                      <p:cBhvr additive="base">
                                        <p:cTn dur="500" fill="hold" id="19"/>
                                        <p:tgtEl>
                                          <p:spTgt spid="26"/>
                                        </p:tgtEl>
                                        <p:attrNameLst>
                                          <p:attrName>ppt_x</p:attrName>
                                        </p:attrNameLst>
                                      </p:cBhvr>
                                      <p:tavLst>
                                        <p:tav tm="0">
                                          <p:val>
                                            <p:strVal val="1+#ppt_w/2"/>
                                          </p:val>
                                        </p:tav>
                                        <p:tav tm="100000">
                                          <p:val>
                                            <p:strVal val="#ppt_x"/>
                                          </p:val>
                                        </p:tav>
                                      </p:tavLst>
                                    </p:anim>
                                    <p:anim calcmode="lin" valueType="num">
                                      <p:cBhvr additive="base">
                                        <p:cTn dur="500" fill="hold" id="20"/>
                                        <p:tgtEl>
                                          <p:spTgt spid="26"/>
                                        </p:tgtEl>
                                        <p:attrNameLst>
                                          <p:attrName>ppt_y</p:attrName>
                                        </p:attrNameLst>
                                      </p:cBhvr>
                                      <p:tavLst>
                                        <p:tav tm="0">
                                          <p:val>
                                            <p:strVal val="#ppt_y"/>
                                          </p:val>
                                        </p:tav>
                                        <p:tav tm="100000">
                                          <p:val>
                                            <p:strVal val="#ppt_y"/>
                                          </p:val>
                                        </p:tav>
                                      </p:tavLst>
                                    </p:anim>
                                  </p:childTnLst>
                                </p:cTn>
                              </p:par>
                              <p:par>
                                <p:cTn fill="hold" id="21" nodeType="withEffect" presetClass="entr" presetID="2" presetSubtype="2">
                                  <p:stCondLst>
                                    <p:cond delay="0"/>
                                  </p:stCondLst>
                                  <p:childTnLst>
                                    <p:set>
                                      <p:cBhvr>
                                        <p:cTn dur="1" fill="hold" id="22">
                                          <p:stCondLst>
                                            <p:cond delay="0"/>
                                          </p:stCondLst>
                                        </p:cTn>
                                        <p:tgtEl>
                                          <p:spTgt spid="27"/>
                                        </p:tgtEl>
                                        <p:attrNameLst>
                                          <p:attrName>style.visibility</p:attrName>
                                        </p:attrNameLst>
                                      </p:cBhvr>
                                      <p:to>
                                        <p:strVal val="visible"/>
                                      </p:to>
                                    </p:set>
                                    <p:anim calcmode="lin" valueType="num">
                                      <p:cBhvr additive="base">
                                        <p:cTn dur="500" fill="hold" id="23"/>
                                        <p:tgtEl>
                                          <p:spTgt spid="27"/>
                                        </p:tgtEl>
                                        <p:attrNameLst>
                                          <p:attrName>ppt_x</p:attrName>
                                        </p:attrNameLst>
                                      </p:cBhvr>
                                      <p:tavLst>
                                        <p:tav tm="0">
                                          <p:val>
                                            <p:strVal val="1+#ppt_w/2"/>
                                          </p:val>
                                        </p:tav>
                                        <p:tav tm="100000">
                                          <p:val>
                                            <p:strVal val="#ppt_x"/>
                                          </p:val>
                                        </p:tav>
                                      </p:tavLst>
                                    </p:anim>
                                    <p:anim calcmode="lin" valueType="num">
                                      <p:cBhvr additive="base">
                                        <p:cTn dur="500" fill="hold" id="24"/>
                                        <p:tgtEl>
                                          <p:spTgt spid="27"/>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 presetSubtype="8">
                                  <p:stCondLst>
                                    <p:cond delay="0"/>
                                  </p:stCondLst>
                                  <p:childTnLst>
                                    <p:set>
                                      <p:cBhvr>
                                        <p:cTn dur="1" fill="hold" id="28">
                                          <p:stCondLst>
                                            <p:cond delay="0"/>
                                          </p:stCondLst>
                                        </p:cTn>
                                        <p:tgtEl>
                                          <p:spTgt spid="5"/>
                                        </p:tgtEl>
                                        <p:attrNameLst>
                                          <p:attrName>style.visibility</p:attrName>
                                        </p:attrNameLst>
                                      </p:cBhvr>
                                      <p:to>
                                        <p:strVal val="visible"/>
                                      </p:to>
                                    </p:set>
                                    <p:anim calcmode="lin" valueType="num">
                                      <p:cBhvr additive="base">
                                        <p:cTn dur="500" fill="hold" id="29"/>
                                        <p:tgtEl>
                                          <p:spTgt spid="5"/>
                                        </p:tgtEl>
                                        <p:attrNameLst>
                                          <p:attrName>ppt_x</p:attrName>
                                        </p:attrNameLst>
                                      </p:cBhvr>
                                      <p:tavLst>
                                        <p:tav tm="0">
                                          <p:val>
                                            <p:strVal val="0-#ppt_w/2"/>
                                          </p:val>
                                        </p:tav>
                                        <p:tav tm="100000">
                                          <p:val>
                                            <p:strVal val="#ppt_x"/>
                                          </p:val>
                                        </p:tav>
                                      </p:tavLst>
                                    </p:anim>
                                    <p:anim calcmode="lin" valueType="num">
                                      <p:cBhvr additive="base">
                                        <p:cTn dur="500" fill="hold" id="30"/>
                                        <p:tgtEl>
                                          <p:spTgt spid="5"/>
                                        </p:tgtEl>
                                        <p:attrNameLst>
                                          <p:attrName>ppt_y</p:attrName>
                                        </p:attrNameLst>
                                      </p:cBhvr>
                                      <p:tavLst>
                                        <p:tav tm="0">
                                          <p:val>
                                            <p:strVal val="#ppt_y"/>
                                          </p:val>
                                        </p:tav>
                                        <p:tav tm="100000">
                                          <p:val>
                                            <p:strVal val="#ppt_y"/>
                                          </p:val>
                                        </p:tav>
                                      </p:tavLst>
                                    </p:anim>
                                  </p:childTnLst>
                                </p:cTn>
                              </p:par>
                              <p:par>
                                <p:cTn fill="hold" grpId="0" id="31" nodeType="withEffect" presetClass="entr" presetID="2" presetSubtype="8">
                                  <p:stCondLst>
                                    <p:cond delay="0"/>
                                  </p:stCondLst>
                                  <p:childTnLst>
                                    <p:set>
                                      <p:cBhvr>
                                        <p:cTn dur="1" fill="hold" id="32">
                                          <p:stCondLst>
                                            <p:cond delay="0"/>
                                          </p:stCondLst>
                                        </p:cTn>
                                        <p:tgtEl>
                                          <p:spTgt spid="21"/>
                                        </p:tgtEl>
                                        <p:attrNameLst>
                                          <p:attrName>style.visibility</p:attrName>
                                        </p:attrNameLst>
                                      </p:cBhvr>
                                      <p:to>
                                        <p:strVal val="visible"/>
                                      </p:to>
                                    </p:set>
                                    <p:anim calcmode="lin" valueType="num">
                                      <p:cBhvr additive="base">
                                        <p:cTn dur="500" fill="hold" id="33"/>
                                        <p:tgtEl>
                                          <p:spTgt spid="21"/>
                                        </p:tgtEl>
                                        <p:attrNameLst>
                                          <p:attrName>ppt_x</p:attrName>
                                        </p:attrNameLst>
                                      </p:cBhvr>
                                      <p:tavLst>
                                        <p:tav tm="0">
                                          <p:val>
                                            <p:strVal val="0-#ppt_w/2"/>
                                          </p:val>
                                        </p:tav>
                                        <p:tav tm="100000">
                                          <p:val>
                                            <p:strVal val="#ppt_x"/>
                                          </p:val>
                                        </p:tav>
                                      </p:tavLst>
                                    </p:anim>
                                    <p:anim calcmode="lin" valueType="num">
                                      <p:cBhvr additive="base">
                                        <p:cTn dur="500" fill="hold" id="34"/>
                                        <p:tgtEl>
                                          <p:spTgt spid="21"/>
                                        </p:tgtEl>
                                        <p:attrNameLst>
                                          <p:attrName>ppt_y</p:attrName>
                                        </p:attrNameLst>
                                      </p:cBhvr>
                                      <p:tavLst>
                                        <p:tav tm="0">
                                          <p:val>
                                            <p:strVal val="#ppt_y"/>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57"/>
                                        </p:tgtEl>
                                        <p:attrNameLst>
                                          <p:attrName>style.visibility</p:attrName>
                                        </p:attrNameLst>
                                      </p:cBhvr>
                                      <p:to>
                                        <p:strVal val="visible"/>
                                      </p:to>
                                    </p:set>
                                    <p:animEffect filter="wipe(left)" transition="in">
                                      <p:cBhvr>
                                        <p:cTn dur="500" id="39"/>
                                        <p:tgtEl>
                                          <p:spTgt spid="57"/>
                                        </p:tgtEl>
                                      </p:cBhvr>
                                    </p:animEffect>
                                  </p:childTnLst>
                                </p:cTn>
                              </p:par>
                            </p:childTnLst>
                          </p:cTn>
                        </p:par>
                        <p:par>
                          <p:cTn fill="hold" id="40">
                            <p:stCondLst>
                              <p:cond delay="500"/>
                            </p:stCondLst>
                            <p:childTnLst>
                              <p:par>
                                <p:cTn fill="hold" grpId="0" id="41" nodeType="afterEffect" presetClass="entr" presetID="10" presetSubtype="0">
                                  <p:stCondLst>
                                    <p:cond delay="0"/>
                                  </p:stCondLst>
                                  <p:childTnLst>
                                    <p:set>
                                      <p:cBhvr>
                                        <p:cTn dur="1" fill="hold" id="42">
                                          <p:stCondLst>
                                            <p:cond delay="0"/>
                                          </p:stCondLst>
                                        </p:cTn>
                                        <p:tgtEl>
                                          <p:spTgt spid="55"/>
                                        </p:tgtEl>
                                        <p:attrNameLst>
                                          <p:attrName>style.visibility</p:attrName>
                                        </p:attrNameLst>
                                      </p:cBhvr>
                                      <p:to>
                                        <p:strVal val="visible"/>
                                      </p:to>
                                    </p:set>
                                    <p:animEffect filter="fade" transition="in">
                                      <p:cBhvr>
                                        <p:cTn dur="500" id="43"/>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1"/>
      <p:bldP animBg="1" grpId="0" spid="5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D8BCAB-98BC-4AE5-AA8A-1D4799F14290}"/>
              </a:ext>
            </a:extLst>
          </p:cNvPr>
          <p:cNvGrpSpPr/>
          <p:nvPr/>
        </p:nvGrpSpPr>
        <p:grpSpPr>
          <a:xfrm>
            <a:off x="1598168" y="3658306"/>
            <a:ext cx="1464603" cy="921121"/>
            <a:chOff x="3259296" y="5427048"/>
            <a:chExt cx="1713574" cy="1077704"/>
          </a:xfrm>
        </p:grpSpPr>
        <p:sp>
          <p:nvSpPr>
            <p:cNvPr id="63" name="Freeform: Shape 62">
              <a:extLst>
                <a:ext uri="{FF2B5EF4-FFF2-40B4-BE49-F238E27FC236}">
                  <a16:creationId xmlns:a16="http://schemas.microsoft.com/office/drawing/2014/main" id="{047A46FA-08C5-46B9-B3EC-F3B3E5CD9A69}"/>
                </a:ext>
              </a:extLst>
            </p:cNvPr>
            <p:cNvSpPr/>
            <p:nvPr/>
          </p:nvSpPr>
          <p:spPr>
            <a:xfrm>
              <a:off x="3259296" y="5427048"/>
              <a:ext cx="1708606" cy="488173"/>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cap="flat" w="9525">
              <a:noFill/>
              <a:prstDash val="solid"/>
              <a:miter/>
            </a:ln>
          </p:spPr>
          <p:txBody>
            <a:bodyPr anchor="ctr" rtlCol="0"/>
            <a:lstStyle/>
            <a:p>
              <a:endParaRPr lang="en-US"/>
            </a:p>
          </p:txBody>
        </p:sp>
        <p:sp>
          <p:nvSpPr>
            <p:cNvPr id="64" name="Freeform: Shape 63">
              <a:extLst>
                <a:ext uri="{FF2B5EF4-FFF2-40B4-BE49-F238E27FC236}">
                  <a16:creationId xmlns:a16="http://schemas.microsoft.com/office/drawing/2014/main" id="{233A09F4-BEA3-4701-9713-01B6082D72B2}"/>
                </a:ext>
              </a:extLst>
            </p:cNvPr>
            <p:cNvSpPr/>
            <p:nvPr/>
          </p:nvSpPr>
          <p:spPr>
            <a:xfrm>
              <a:off x="3264264" y="5772492"/>
              <a:ext cx="1708606" cy="73226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n-US"/>
            </a:p>
          </p:txBody>
        </p:sp>
      </p:grpSp>
      <p:grpSp>
        <p:nvGrpSpPr>
          <p:cNvPr id="23" name="Group 22">
            <a:extLst>
              <a:ext uri="{FF2B5EF4-FFF2-40B4-BE49-F238E27FC236}">
                <a16:creationId xmlns:a16="http://schemas.microsoft.com/office/drawing/2014/main" id="{056A3B52-FACA-483E-B705-D017CB9F5737}"/>
              </a:ext>
            </a:extLst>
          </p:cNvPr>
          <p:cNvGrpSpPr/>
          <p:nvPr/>
        </p:nvGrpSpPr>
        <p:grpSpPr>
          <a:xfrm>
            <a:off x="5578416" y="1302451"/>
            <a:ext cx="2578955" cy="507074"/>
            <a:chOff x="6095094" y="2006273"/>
            <a:chExt cx="2578955" cy="507074"/>
          </a:xfrm>
        </p:grpSpPr>
        <p:sp>
          <p:nvSpPr>
            <p:cNvPr id="52"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981B35BD-AB5B-428F-A06F-4B806F818B25}"/>
                </a:ext>
              </a:extLst>
            </p:cNvPr>
            <p:cNvSpPr/>
            <p:nvPr/>
          </p:nvSpPr>
          <p:spPr>
            <a:xfrm>
              <a:off x="6656526" y="2051682"/>
              <a:ext cx="1489510" cy="461665"/>
            </a:xfrm>
            <a:prstGeom prst="rect">
              <a:avLst/>
            </a:prstGeom>
          </p:spPr>
          <p:txBody>
            <a:bodyPr wrap="none">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txid="f64be5eef68442a8f50cf535b92ad3e4">
              <a:r>
                <a:rPr lang="en-US" spc="100" sz="2400"/>
                <a:t>Pays</a:t>
              </a:r>
            </a:p>
          </p:txBody>
        </p:sp>
      </p:grpSp>
      <p:grpSp>
        <p:nvGrpSpPr>
          <p:cNvPr id="24" name="Group 23">
            <a:extLst>
              <a:ext uri="{FF2B5EF4-FFF2-40B4-BE49-F238E27FC236}">
                <a16:creationId xmlns:a16="http://schemas.microsoft.com/office/drawing/2014/main" id="{17BDC338-8A6C-46BF-97FB-2E862D3D896E}"/>
              </a:ext>
            </a:extLst>
          </p:cNvPr>
          <p:cNvGrpSpPr/>
          <p:nvPr/>
        </p:nvGrpSpPr>
        <p:grpSpPr>
          <a:xfrm>
            <a:off x="6154624" y="2174349"/>
            <a:ext cx="2628353" cy="464934"/>
            <a:chOff x="6445386" y="2889336"/>
            <a:chExt cx="2704549" cy="464934"/>
          </a:xfrm>
        </p:grpSpPr>
        <p:sp>
          <p:nvSpPr>
            <p:cNvPr id="50"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D806EB7E-F49E-462C-824D-82F1528CA086}"/>
                </a:ext>
              </a:extLst>
            </p:cNvPr>
            <p:cNvSpPr/>
            <p:nvPr/>
          </p:nvSpPr>
          <p:spPr>
            <a:xfrm>
              <a:off x="6907271" y="2889336"/>
              <a:ext cx="1834545" cy="461665"/>
            </a:xfrm>
            <a:prstGeom prst="rect">
              <a:avLst/>
            </a:prstGeom>
          </p:spPr>
          <p:txBody>
            <a:bodyPr wrap="none">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txid="da70eb9be2b267b74b7a47f5840af7a2">
              <a:r>
                <a:rPr lang="en-US" spc="100" sz="2400"/>
                <a:t>Provinces</a:t>
              </a:r>
            </a:p>
          </p:txBody>
        </p:sp>
      </p:grpSp>
      <p:grpSp>
        <p:nvGrpSpPr>
          <p:cNvPr id="25" name="Group 24">
            <a:extLst>
              <a:ext uri="{FF2B5EF4-FFF2-40B4-BE49-F238E27FC236}">
                <a16:creationId xmlns:a16="http://schemas.microsoft.com/office/drawing/2014/main" id="{3F2F20E9-6FA0-4640-BC3F-DDCA2DDD165A}"/>
              </a:ext>
            </a:extLst>
          </p:cNvPr>
          <p:cNvGrpSpPr/>
          <p:nvPr/>
        </p:nvGrpSpPr>
        <p:grpSpPr>
          <a:xfrm>
            <a:off x="6514376" y="3070481"/>
            <a:ext cx="2748639" cy="474908"/>
            <a:chOff x="6445386" y="3734135"/>
            <a:chExt cx="3177833" cy="474908"/>
          </a:xfrm>
        </p:grpSpPr>
        <p:sp>
          <p:nvSpPr>
            <p:cNvPr id="48"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EB29D279-41AC-4D65-9759-258F03C4F31A}"/>
                </a:ext>
              </a:extLst>
            </p:cNvPr>
            <p:cNvSpPr/>
            <p:nvPr/>
          </p:nvSpPr>
          <p:spPr>
            <a:xfrm>
              <a:off x="7367703" y="3747378"/>
              <a:ext cx="1903719" cy="461665"/>
            </a:xfrm>
            <a:prstGeom prst="rect">
              <a:avLst/>
            </a:prstGeom>
          </p:spPr>
          <p:txBody>
            <a:bodyPr wrap="none">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txid="2091f781f247a5c5b3d0a68fcbd44b19">
              <a:r>
                <a:rPr dirty="0" lang="en-US" spc="100" sz="2400"/>
                <a:t>Districts</a:t>
              </a:r>
              <a:r>
                <a:rPr dirty="0" lang="en-US" sz="2400"/>
                <a:t> </a:t>
              </a:r>
            </a:p>
          </p:txBody>
        </p:sp>
      </p:grpSp>
      <p:grpSp>
        <p:nvGrpSpPr>
          <p:cNvPr id="26" name="Group 25">
            <a:extLst>
              <a:ext uri="{FF2B5EF4-FFF2-40B4-BE49-F238E27FC236}">
                <a16:creationId xmlns:a16="http://schemas.microsoft.com/office/drawing/2014/main" id="{11C74D49-8B4C-4974-8F6D-B5AD39350549}"/>
              </a:ext>
            </a:extLst>
          </p:cNvPr>
          <p:cNvGrpSpPr/>
          <p:nvPr/>
        </p:nvGrpSpPr>
        <p:grpSpPr>
          <a:xfrm>
            <a:off x="7075844" y="3883280"/>
            <a:ext cx="2729895" cy="487447"/>
            <a:chOff x="7587200" y="4771301"/>
            <a:chExt cx="2729895" cy="487447"/>
          </a:xfrm>
        </p:grpSpPr>
        <p:sp>
          <p:nvSpPr>
            <p:cNvPr id="46"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EA6408A2-AD1A-4F22-8823-201CF32D6C53}"/>
                </a:ext>
              </a:extLst>
            </p:cNvPr>
            <p:cNvSpPr/>
            <p:nvPr/>
          </p:nvSpPr>
          <p:spPr>
            <a:xfrm>
              <a:off x="8070463" y="4771301"/>
              <a:ext cx="1720343" cy="461665"/>
            </a:xfrm>
            <a:prstGeom prst="rect">
              <a:avLst/>
            </a:prstGeom>
          </p:spPr>
          <p:txBody>
            <a:bodyPr wrap="none">
              <a:spAutoFit/>
            </a:bodyPr>
            <a:lstStyle>
              <a:defPPr>
                <a:defRPr lang="es-E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txid="beed44dfdf514240cb26cec17e6941fb">
              <a:r>
                <a:rPr dirty="0" lang="en-US" spc="100" sz="2400"/>
                <a:t>Établissements</a:t>
              </a:r>
              <a:r>
                <a:rPr dirty="0" lang="en-US" sz="2400"/>
                <a:t> </a:t>
              </a:r>
            </a:p>
          </p:txBody>
        </p:sp>
      </p:grpSp>
      <p:grpSp>
        <p:nvGrpSpPr>
          <p:cNvPr id="27" name="Group 26">
            <a:extLst>
              <a:ext uri="{FF2B5EF4-FFF2-40B4-BE49-F238E27FC236}">
                <a16:creationId xmlns:a16="http://schemas.microsoft.com/office/drawing/2014/main" id="{01BB9460-8D40-4ABE-98D1-3AC9EF22C62C}"/>
              </a:ext>
            </a:extLst>
          </p:cNvPr>
          <p:cNvGrpSpPr/>
          <p:nvPr/>
        </p:nvGrpSpPr>
        <p:grpSpPr>
          <a:xfrm>
            <a:off x="3690548" y="1267533"/>
            <a:ext cx="3773452" cy="3362211"/>
            <a:chOff x="4233571" y="2143529"/>
            <a:chExt cx="3773452" cy="3362211"/>
          </a:xfrm>
        </p:grpSpPr>
        <p:sp>
          <p:nvSpPr>
            <p:cNvPr id="28" name="Oval 27">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lang="en-US" sz="2400">
                <a:latin charset="-79" pitchFamily="2" typeface="Rubik Medium"/>
                <a:cs charset="-79" pitchFamily="2" typeface="Rubik Medium"/>
              </a:endParaRPr>
            </a:p>
          </p:txBody>
        </p:sp>
        <p:sp>
          <p:nvSpPr>
            <p:cNvPr id="29" name="Oval 28">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lang="en-US" sz="2400">
                <a:latin charset="-79" pitchFamily="2" typeface="Rubik Medium"/>
                <a:cs charset="-79" pitchFamily="2" typeface="Rubik Medium"/>
              </a:endParaRPr>
            </a:p>
          </p:txBody>
        </p:sp>
        <p:sp>
          <p:nvSpPr>
            <p:cNvPr id="30" name="Oval 29">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lang="en-US" sz="2400">
                <a:latin charset="-79" pitchFamily="2" typeface="Rubik Medium"/>
                <a:cs charset="-79" pitchFamily="2" typeface="Rubik Medium"/>
              </a:endParaRPr>
            </a:p>
          </p:txBody>
        </p:sp>
        <p:sp>
          <p:nvSpPr>
            <p:cNvPr id="31" name="Oval 30">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lang="en-US" sz="2400">
                <a:latin charset="-79" pitchFamily="2" typeface="Rubik Medium"/>
                <a:cs charset="-79" pitchFamily="2" typeface="Rubik Medium"/>
              </a:endParaRPr>
            </a:p>
          </p:txBody>
        </p:sp>
        <p:sp>
          <p:nvSpPr>
            <p:cNvPr id="32" name="Oval 31">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lang="en-US" sz="2400">
                <a:latin charset="-79" pitchFamily="2" typeface="Rubik Medium"/>
                <a:cs charset="-79" pitchFamily="2" typeface="Rubik Medium"/>
              </a:endParaRPr>
            </a:p>
          </p:txBody>
        </p:sp>
        <p:sp>
          <p:nvSpPr>
            <p:cNvPr id="33" name="Oval 32">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a:pPr algn="ctr"/>
              <a:endParaRPr lang="en-US" sz="2400">
                <a:latin charset="-79" pitchFamily="2" typeface="Rubik Medium"/>
                <a:cs charset="-79" pitchFamily="2" typeface="Rubik Medium"/>
              </a:endParaRPr>
            </a:p>
          </p:txBody>
        </p:sp>
        <p:cxnSp>
          <p:nvCxnSpPr>
            <p:cNvPr id="34" name="Connector: Elbow 33">
              <a:extLst>
                <a:ext uri="{FF2B5EF4-FFF2-40B4-BE49-F238E27FC236}">
                  <a16:creationId xmlns:a16="http://schemas.microsoft.com/office/drawing/2014/main" id="{3219FEE4-CA41-40F2-A70B-3AE575B8B6EF}"/>
                </a:ext>
              </a:extLst>
            </p:cNvPr>
            <p:cNvCxnSpPr>
              <a:stCxn id="28" idx="4"/>
              <a:endCxn id="30"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01D73A27-D0B5-4B17-8536-863C70015CD5}"/>
                </a:ext>
              </a:extLst>
            </p:cNvPr>
            <p:cNvCxnSpPr>
              <a:stCxn id="28" idx="4"/>
              <a:endCxn id="29"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0880F69-5D4D-43C1-908A-EBE1BC502523}"/>
                </a:ext>
              </a:extLst>
            </p:cNvPr>
            <p:cNvCxnSpPr>
              <a:cxnSpLocks/>
              <a:stCxn id="30" idx="4"/>
              <a:endCxn id="33"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47F3420-02F8-4B9F-8070-0B1493F9029F}"/>
                </a:ext>
              </a:extLst>
            </p:cNvPr>
            <p:cNvCxnSpPr>
              <a:stCxn id="30" idx="4"/>
              <a:endCxn id="32"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38" name="Picture 37">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39" name="Connector: Elbow 38">
              <a:extLst>
                <a:ext uri="{FF2B5EF4-FFF2-40B4-BE49-F238E27FC236}">
                  <a16:creationId xmlns:a16="http://schemas.microsoft.com/office/drawing/2014/main" id="{94BAA6CC-3281-40C4-A101-A458C1B46140}"/>
                </a:ext>
              </a:extLst>
            </p:cNvPr>
            <p:cNvCxnSpPr>
              <a:cxnSpLocks/>
              <a:stCxn id="32" idx="4"/>
              <a:endCxn id="38"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0" name="Picture 39">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41" name="Picture 40">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42" name="Picture 41">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43" name="Connector: Elbow 42">
              <a:extLst>
                <a:ext uri="{FF2B5EF4-FFF2-40B4-BE49-F238E27FC236}">
                  <a16:creationId xmlns:a16="http://schemas.microsoft.com/office/drawing/2014/main" id="{21FF8B75-282A-4C27-B132-A4289162C38C}"/>
                </a:ext>
              </a:extLst>
            </p:cNvPr>
            <p:cNvCxnSpPr>
              <a:stCxn id="32" idx="4"/>
              <a:endCxn id="42"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3D1DBAC-D5B7-4E9F-AC79-573C7CF73C13}"/>
                </a:ext>
              </a:extLst>
            </p:cNvPr>
            <p:cNvCxnSpPr>
              <a:stCxn id="32" idx="4"/>
              <a:endCxn id="40"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AC1DB7C-1B97-46AB-B754-F0625267FA1D}"/>
                </a:ext>
              </a:extLst>
            </p:cNvPr>
            <p:cNvCxnSpPr>
              <a:stCxn id="32" idx="4"/>
              <a:endCxn id="41"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46E5CB23-05C0-4D02-9ED5-0EB0A0340B79}"/>
              </a:ext>
            </a:extLst>
          </p:cNvPr>
          <p:cNvSpPr/>
          <p:nvPr/>
        </p:nvSpPr>
        <p:spPr>
          <a:xfrm>
            <a:off x="5213543" y="2930304"/>
            <a:ext cx="806207" cy="727296"/>
          </a:xfrm>
          <a:prstGeom prst="roundRect">
            <a:avLst>
              <a:gd fmla="val 9610"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cxnSp>
        <p:nvCxnSpPr>
          <p:cNvPr id="57" name="Straight Arrow Connector 56">
            <a:extLst>
              <a:ext uri="{FF2B5EF4-FFF2-40B4-BE49-F238E27FC236}">
                <a16:creationId xmlns:a16="http://schemas.microsoft.com/office/drawing/2014/main" id="{0A58CE67-24A5-4E79-8733-8DA085039A89}"/>
              </a:ext>
            </a:extLst>
          </p:cNvPr>
          <p:cNvCxnSpPr/>
          <p:nvPr/>
        </p:nvCxnSpPr>
        <p:spPr>
          <a:xfrm>
            <a:off x="4413774" y="3287967"/>
            <a:ext cx="780967"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C99FC70-895F-49A8-A681-E3D3CC03A4F1}"/>
              </a:ext>
            </a:extLst>
          </p:cNvPr>
          <p:cNvGrpSpPr/>
          <p:nvPr/>
        </p:nvGrpSpPr>
        <p:grpSpPr>
          <a:xfrm>
            <a:off x="1780582" y="2519544"/>
            <a:ext cx="1062736" cy="1447315"/>
            <a:chOff x="7496342" y="1931397"/>
            <a:chExt cx="3074671" cy="4187322"/>
          </a:xfrm>
        </p:grpSpPr>
        <p:sp>
          <p:nvSpPr>
            <p:cNvPr id="100" name="Freeform: Shape 99">
              <a:extLst>
                <a:ext uri="{FF2B5EF4-FFF2-40B4-BE49-F238E27FC236}">
                  <a16:creationId xmlns:a16="http://schemas.microsoft.com/office/drawing/2014/main" id="{8D3FCB3A-1858-46EA-8EF7-FADE3CBE0DA8}"/>
                </a:ext>
              </a:extLst>
            </p:cNvPr>
            <p:cNvSpPr/>
            <p:nvPr/>
          </p:nvSpPr>
          <p:spPr>
            <a:xfrm>
              <a:off x="7496342" y="1931397"/>
              <a:ext cx="3074671" cy="4187322"/>
            </a:xfrm>
            <a:custGeom>
              <a:avLst/>
              <a:gdLst>
                <a:gd fmla="*/ 2608626 w 3074671" name="connsiteX0"/>
                <a:gd fmla="*/ 392813 h 4187322" name="connsiteY0"/>
                <a:gd fmla="*/ 2608626 w 3074671" name="connsiteX1"/>
                <a:gd fmla="*/ -172 h 4187322" name="connsiteY1"/>
                <a:gd fmla="*/ 60456 w 3074671" name="connsiteX2"/>
                <a:gd fmla="*/ -172 h 4187322" name="connsiteY2"/>
                <a:gd fmla="*/ -270 w 3074671" name="connsiteX3"/>
                <a:gd fmla="*/ 60554 h 4187322" name="connsiteY3"/>
                <a:gd fmla="*/ -270 w 3074671" name="connsiteX4"/>
                <a:gd fmla="*/ 4126424 h 4187322" name="connsiteY4"/>
                <a:gd fmla="*/ 60456 w 3074671" name="connsiteX5"/>
                <a:gd fmla="*/ 4187150 h 4187322" name="connsiteY5"/>
                <a:gd fmla="*/ 3013676 w 3074671" name="connsiteX6"/>
                <a:gd fmla="*/ 4187150 h 4187322" name="connsiteY6"/>
                <a:gd fmla="*/ 3074402 w 3074671" name="connsiteX7"/>
                <a:gd fmla="*/ 4126424 h 4187322" name="connsiteY7"/>
                <a:gd fmla="*/ 3074402 w 3074671" name="connsiteX8"/>
                <a:gd fmla="*/ 455246 h 4187322" name="connsiteY8"/>
                <a:gd fmla="*/ 2671059 w 3074671" name="connsiteX9"/>
                <a:gd fmla="*/ 455246 h 4187322" name="connsiteY9"/>
                <a:gd fmla="*/ 2608626 w 3074671" name="connsiteX10"/>
                <a:gd fmla="*/ 392813 h 418732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187322" w="3074671">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cap="flat" w="5680">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39B5EBB3-D4C2-4BF8-88E1-409BA09AE241}"/>
                </a:ext>
              </a:extLst>
            </p:cNvPr>
            <p:cNvSpPr/>
            <p:nvPr/>
          </p:nvSpPr>
          <p:spPr>
            <a:xfrm>
              <a:off x="10105237" y="1931510"/>
              <a:ext cx="465776" cy="455304"/>
            </a:xfrm>
            <a:custGeom>
              <a:avLst/>
              <a:gdLst>
                <a:gd fmla="*/ -270 w 465776" name="connsiteX0"/>
                <a:gd fmla="*/ 390422 h 455304" name="connsiteY0"/>
                <a:gd fmla="*/ 64440 w 465776" name="connsiteX1"/>
                <a:gd fmla="*/ 455132 h 455304" name="connsiteY1"/>
                <a:gd fmla="*/ 465507 w 465776" name="connsiteX2"/>
                <a:gd fmla="*/ 455132 h 455304" name="connsiteY2"/>
                <a:gd fmla="*/ -270 w 465776" name="connsiteX3"/>
                <a:gd fmla="*/ -172 h 455304" name="connsiteY3"/>
              </a:gdLst>
              <a:ahLst/>
              <a:cxnLst>
                <a:cxn ang="0">
                  <a:pos x="connsiteX0" y="connsiteY0"/>
                </a:cxn>
                <a:cxn ang="0">
                  <a:pos x="connsiteX1" y="connsiteY1"/>
                </a:cxn>
                <a:cxn ang="0">
                  <a:pos x="connsiteX2" y="connsiteY2"/>
                </a:cxn>
                <a:cxn ang="0">
                  <a:pos x="connsiteX3" y="connsiteY3"/>
                </a:cxn>
              </a:cxnLst>
              <a:rect b="b" l="l" r="r" t="t"/>
              <a:pathLst>
                <a:path h="455304" w="465776">
                  <a:moveTo>
                    <a:pt x="-270" y="390422"/>
                  </a:moveTo>
                  <a:cubicBezTo>
                    <a:pt x="-270" y="426158"/>
                    <a:pt x="28704" y="455132"/>
                    <a:pt x="64440" y="455132"/>
                  </a:cubicBezTo>
                  <a:lnTo>
                    <a:pt x="465507" y="455132"/>
                  </a:lnTo>
                  <a:lnTo>
                    <a:pt x="-270" y="-172"/>
                  </a:lnTo>
                  <a:close/>
                </a:path>
              </a:pathLst>
            </a:custGeom>
            <a:solidFill>
              <a:srgbClr val="FF8F02"/>
            </a:solidFill>
            <a:ln cap="flat" w="5680">
              <a:noFill/>
              <a:prstDash val="solid"/>
              <a:miter/>
            </a:ln>
          </p:spPr>
          <p:txBody>
            <a:bodyPr anchor="ctr" rtlCol="0"/>
            <a:lstStyle/>
            <a:p>
              <a:endParaRPr lang="en-US"/>
            </a:p>
          </p:txBody>
        </p:sp>
        <p:sp>
          <p:nvSpPr>
            <p:cNvPr id="102" name="Freeform: Shape 101">
              <a:extLst>
                <a:ext uri="{FF2B5EF4-FFF2-40B4-BE49-F238E27FC236}">
                  <a16:creationId xmlns:a16="http://schemas.microsoft.com/office/drawing/2014/main" id="{BA762D5F-8473-478A-A095-38D1D7523FD1}"/>
                </a:ext>
              </a:extLst>
            </p:cNvPr>
            <p:cNvSpPr/>
            <p:nvPr/>
          </p:nvSpPr>
          <p:spPr>
            <a:xfrm>
              <a:off x="7985851" y="463806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E009CF5F-4448-451C-B316-4A1B53FDDDDE}"/>
                </a:ext>
              </a:extLst>
            </p:cNvPr>
            <p:cNvSpPr/>
            <p:nvPr/>
          </p:nvSpPr>
          <p:spPr>
            <a:xfrm>
              <a:off x="7985851" y="5073909"/>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A4311FD0-5654-4E0A-8FE3-B4676D4AFCF0}"/>
                </a:ext>
              </a:extLst>
            </p:cNvPr>
            <p:cNvSpPr/>
            <p:nvPr/>
          </p:nvSpPr>
          <p:spPr>
            <a:xfrm>
              <a:off x="7985851" y="552562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lang="en-US"/>
            </a:p>
          </p:txBody>
        </p:sp>
        <p:grpSp>
          <p:nvGrpSpPr>
            <p:cNvPr id="105" name="Group 104">
              <a:extLst>
                <a:ext uri="{FF2B5EF4-FFF2-40B4-BE49-F238E27FC236}">
                  <a16:creationId xmlns:a16="http://schemas.microsoft.com/office/drawing/2014/main" id="{61FFC0D1-E318-47E1-B0E3-760E8E32E893}"/>
                </a:ext>
              </a:extLst>
            </p:cNvPr>
            <p:cNvGrpSpPr/>
            <p:nvPr/>
          </p:nvGrpSpPr>
          <p:grpSpPr>
            <a:xfrm>
              <a:off x="8111803" y="2418024"/>
              <a:ext cx="1840334" cy="1789894"/>
              <a:chOff x="5470775" y="75750"/>
              <a:chExt cx="1840334" cy="1789894"/>
            </a:xfrm>
          </p:grpSpPr>
          <p:sp>
            <p:nvSpPr>
              <p:cNvPr id="106" name="Freeform: Shape 105">
                <a:extLst>
                  <a:ext uri="{FF2B5EF4-FFF2-40B4-BE49-F238E27FC236}">
                    <a16:creationId xmlns:a16="http://schemas.microsoft.com/office/drawing/2014/main" id="{02B8A31C-0309-46FA-8478-3B28A681BA49}"/>
                  </a:ext>
                </a:extLst>
              </p:cNvPr>
              <p:cNvSpPr/>
              <p:nvPr/>
            </p:nvSpPr>
            <p:spPr>
              <a:xfrm>
                <a:off x="5470775" y="75750"/>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997387D7-D50A-4842-98C3-AB16A0F2A32D}"/>
                  </a:ext>
                </a:extLst>
              </p:cNvPr>
              <p:cNvSpPr/>
              <p:nvPr/>
            </p:nvSpPr>
            <p:spPr>
              <a:xfrm>
                <a:off x="6857177" y="757328"/>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CED7BC3D-610D-4A95-A11F-4EEBACC2D39A}"/>
                  </a:ext>
                </a:extLst>
              </p:cNvPr>
              <p:cNvSpPr/>
              <p:nvPr/>
            </p:nvSpPr>
            <p:spPr>
              <a:xfrm>
                <a:off x="6153634" y="1411712"/>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E270497A-F297-4B62-A263-AD2DF0548CCA}"/>
                  </a:ext>
                </a:extLst>
              </p:cNvPr>
              <p:cNvSpPr/>
              <p:nvPr/>
            </p:nvSpPr>
            <p:spPr>
              <a:xfrm>
                <a:off x="6892111" y="110657"/>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F261E01-B456-4399-BF74-E930E2F93D8A}"/>
                  </a:ext>
                </a:extLst>
              </p:cNvPr>
              <p:cNvSpPr/>
              <p:nvPr/>
            </p:nvSpPr>
            <p:spPr>
              <a:xfrm>
                <a:off x="6188542" y="79223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69777F08-1BC5-4EB1-A155-19EE98F3F131}"/>
                  </a:ext>
                </a:extLst>
              </p:cNvPr>
              <p:cNvSpPr/>
              <p:nvPr/>
            </p:nvSpPr>
            <p:spPr>
              <a:xfrm>
                <a:off x="5505682" y="144664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49D04064-DCAC-4A61-9D9A-5B846C050E28}"/>
                  </a:ext>
                </a:extLst>
              </p:cNvPr>
              <p:cNvSpPr/>
              <p:nvPr/>
            </p:nvSpPr>
            <p:spPr>
              <a:xfrm>
                <a:off x="6159132" y="95860"/>
                <a:ext cx="442949" cy="413609"/>
              </a:xfrm>
              <a:custGeom>
                <a:avLst/>
                <a:gdLst>
                  <a:gd fmla="*/ 27496 w 442949" name="connsiteX0"/>
                  <a:gd fmla="*/ 413412 h 413609" name="connsiteY0"/>
                  <a:gd fmla="*/ 415091 w 442949" name="connsiteX1"/>
                  <a:gd fmla="*/ 413412 h 413609" name="connsiteY1"/>
                  <a:gd fmla="*/ 442761 w 442949" name="connsiteX2"/>
                  <a:gd fmla="*/ 385595 h 413609" name="connsiteY2"/>
                  <a:gd fmla="*/ 439487 w 442949" name="connsiteX3"/>
                  <a:gd fmla="*/ 372595 h 413609" name="connsiteY3"/>
                  <a:gd fmla="*/ 245703 w 442949" name="connsiteX4"/>
                  <a:gd fmla="*/ 14365 h 413609" name="connsiteY4"/>
                  <a:gd fmla="*/ 208107 w 442949" name="connsiteX5"/>
                  <a:gd fmla="*/ 3142 h 413609" name="connsiteY5"/>
                  <a:gd fmla="*/ 196884 w 442949" name="connsiteX6"/>
                  <a:gd fmla="*/ 14365 h 413609" name="connsiteY6"/>
                  <a:gd fmla="*/ 3074 w 442949" name="connsiteX7"/>
                  <a:gd fmla="*/ 372595 h 413609" name="connsiteY7"/>
                  <a:gd fmla="*/ 14540 w 442949" name="connsiteX8"/>
                  <a:gd fmla="*/ 410156 h 413609" name="connsiteY8"/>
                  <a:gd fmla="*/ 27496 w 442949" name="connsiteX9"/>
                  <a:gd fmla="*/ 413412 h 41360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609" w="44294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cap="flat" w="2611">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ADD4E96C-7CAC-4619-900E-5FCAD4973FCC}"/>
                  </a:ext>
                </a:extLst>
              </p:cNvPr>
              <p:cNvSpPr/>
              <p:nvPr/>
            </p:nvSpPr>
            <p:spPr>
              <a:xfrm>
                <a:off x="5476188" y="777519"/>
                <a:ext cx="443090" cy="413529"/>
              </a:xfrm>
              <a:custGeom>
                <a:avLst/>
                <a:gdLst>
                  <a:gd fmla="*/ 27580 w 443090" name="connsiteX0"/>
                  <a:gd fmla="*/ 413331 h 413529" name="connsiteY0"/>
                  <a:gd fmla="*/ 415148 w 443090" name="connsiteX1"/>
                  <a:gd fmla="*/ 413331 h 413529" name="connsiteY1"/>
                  <a:gd fmla="*/ 442902 w 443090" name="connsiteX2"/>
                  <a:gd fmla="*/ 385599 h 413529" name="connsiteY2"/>
                  <a:gd fmla="*/ 439545 w 443090" name="connsiteX3"/>
                  <a:gd fmla="*/ 372357 h 413529" name="connsiteY3"/>
                  <a:gd fmla="*/ 245787 w 443090" name="connsiteX4"/>
                  <a:gd fmla="*/ 14336 h 413529" name="connsiteY4"/>
                  <a:gd fmla="*/ 208136 w 443090" name="connsiteX5"/>
                  <a:gd fmla="*/ 3168 h 413529" name="connsiteY5"/>
                  <a:gd fmla="*/ 196968 w 443090" name="connsiteX6"/>
                  <a:gd fmla="*/ 14336 h 413529" name="connsiteY6"/>
                  <a:gd fmla="*/ 3158 w 443090" name="connsiteX7"/>
                  <a:gd fmla="*/ 372357 h 413529" name="connsiteY7"/>
                  <a:gd fmla="*/ 14380 w 443090" name="connsiteX8"/>
                  <a:gd fmla="*/ 409990 h 413529" name="connsiteY8"/>
                  <a:gd fmla="*/ 27580 w 443090" name="connsiteX9"/>
                  <a:gd fmla="*/ 413331 h 41352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529" w="443090">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cap="flat" w="2611">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3AF09899-1887-4B5C-8D1F-CB0113219332}"/>
                  </a:ext>
                </a:extLst>
              </p:cNvPr>
              <p:cNvSpPr/>
              <p:nvPr/>
            </p:nvSpPr>
            <p:spPr>
              <a:xfrm>
                <a:off x="6862599" y="1432031"/>
                <a:ext cx="443116" cy="413426"/>
              </a:xfrm>
              <a:custGeom>
                <a:avLst/>
                <a:gdLst>
                  <a:gd fmla="*/ 27598 w 443116" name="connsiteX0"/>
                  <a:gd fmla="*/ 413229 h 413426" name="connsiteY0"/>
                  <a:gd fmla="*/ 415167 w 443116" name="connsiteX1"/>
                  <a:gd fmla="*/ 413229 h 413426" name="connsiteY1"/>
                  <a:gd fmla="*/ 442928 w 443116" name="connsiteX2"/>
                  <a:gd fmla="*/ 385452 h 413426" name="connsiteY2"/>
                  <a:gd fmla="*/ 439589 w 443116" name="connsiteX3"/>
                  <a:gd fmla="*/ 372255 h 413426" name="connsiteY3"/>
                  <a:gd fmla="*/ 245779 w 443116" name="connsiteX4"/>
                  <a:gd fmla="*/ 14365 h 413426" name="connsiteY4"/>
                  <a:gd fmla="*/ 208183 w 443116" name="connsiteX5"/>
                  <a:gd fmla="*/ 3142 h 413426" name="connsiteY5"/>
                  <a:gd fmla="*/ 196960 w 443116" name="connsiteX6"/>
                  <a:gd fmla="*/ 14365 h 413426" name="connsiteY6"/>
                  <a:gd fmla="*/ 3176 w 443116" name="connsiteX7"/>
                  <a:gd fmla="*/ 372255 h 413426" name="connsiteY7"/>
                  <a:gd fmla="*/ 14331 w 443116" name="connsiteX8"/>
                  <a:gd fmla="*/ 409871 h 413426" name="connsiteY8"/>
                  <a:gd fmla="*/ 27598 w 443116" name="connsiteX9"/>
                  <a:gd fmla="*/ 413229 h 4134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426" w="44311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cap="flat" w="2611">
                <a:noFill/>
                <a:prstDash val="solid"/>
                <a:miter/>
              </a:ln>
            </p:spPr>
            <p:txBody>
              <a:bodyPr anchor="ctr" rtlCol="0"/>
              <a:lstStyle/>
              <a:p>
                <a:endParaRPr lang="en-US"/>
              </a:p>
            </p:txBody>
          </p:sp>
        </p:grpSp>
      </p:grpSp>
      <p:sp>
        <p:nvSpPr>
          <p:cNvPr id="115" name="TextBox 114">
            <a:extLst>
              <a:ext uri="{FF2B5EF4-FFF2-40B4-BE49-F238E27FC236}">
                <a16:creationId xmlns:a16="http://schemas.microsoft.com/office/drawing/2014/main" id="{CD7E6975-BE02-4449-AE36-30288E482DA9}"/>
              </a:ext>
            </a:extLst>
          </p:cNvPr>
          <p:cNvSpPr txBox="1"/>
          <p:nvPr/>
        </p:nvSpPr>
        <p:spPr>
          <a:xfrm>
            <a:off x="1052765" y="1888597"/>
            <a:ext cx="2518371" cy="461665"/>
          </a:xfrm>
          <a:prstGeom prst="rect">
            <a:avLst/>
          </a:prstGeom>
          <a:noFill/>
        </p:spPr>
        <p:txBody>
          <a:bodyPr rtlCol="0" wrap="square">
            <a:spAutoFit/>
          </a:bodyPr>
          <a:lstStyle/>
          <a:p txid="4be5462bbe19b1bb66b617d1bbff578a">
            <a:pPr algn="ctr">
              <a:buClr>
                <a:srgbClr val="008CCF"/>
              </a:buClr>
            </a:pPr>
            <a:r>
              <a:rPr lang="en-US" sz="2400"/>
              <a:t>Rapport sur l'ensemble de données</a:t>
            </a:r>
          </a:p>
        </p:txBody>
      </p:sp>
    </p:spTree>
    <p:custDataLst>
      <p:tags r:id="rId1"/>
    </p:custDataLst>
    <p:extLst>
      <p:ext uri="{BB962C8B-B14F-4D97-AF65-F5344CB8AC3E}">
        <p14:creationId xmlns:p14="http://schemas.microsoft.com/office/powerpoint/2010/main" val="312066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672" p14:dur="575" spd="med">
        <p159:morph option="byObject"/>
      </p:transition>
    </mc:Choice>
    <mc:Fallback xmlns="">
      <p:transition advTm="1267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F67A2-167C-3F52-06A4-D6C0F75550FF}"/>
              </a:ext>
            </a:extLst>
          </p:cNvPr>
          <p:cNvSpPr txBox="1"/>
          <p:nvPr/>
        </p:nvSpPr>
        <p:spPr>
          <a:xfrm>
            <a:off x="5295941"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99323535"/>
      </p:ext>
    </p:extLst>
  </p:cSld>
  <p:clrMapOvr>
    <a:masterClrMapping/>
  </p:clrMapOvr>
  <mc:AlternateContent xmlns:mc="http://schemas.openxmlformats.org/markup-compatibility/2006" xmlns:p14="http://schemas.microsoft.com/office/powerpoint/2010/main">
    <mc:Choice Requires="p14">
      <p:transition advTm="195000" p14:dur="2000" spd="slow"/>
    </mc:Choice>
    <mc:Fallback xmlns="">
      <p:transition advTm="195000"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8" name="Rectangle: Rounded Corners 17">
            <a:extLst>
              <a:ext uri="{FF2B5EF4-FFF2-40B4-BE49-F238E27FC236}">
                <a16:creationId xmlns:a16="http://schemas.microsoft.com/office/drawing/2014/main" id="{75DEFE4F-A0BC-452E-A9CD-F9B926387ECA}"/>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b959a2d515bea9066f5bca4860c8975">
            <a:pPr algn="ctr"/>
            <a:r>
              <a:rPr dirty="0" lang="en-US" sz="2200"/>
              <a:t>Rapport sur l'ensemble de données</a:t>
            </a:r>
          </a:p>
        </p:txBody>
      </p:sp>
      <p:sp>
        <p:nvSpPr>
          <p:cNvPr id="4" name="TextBox 3">
            <a:extLst>
              <a:ext uri="{FF2B5EF4-FFF2-40B4-BE49-F238E27FC236}">
                <a16:creationId xmlns:a16="http://schemas.microsoft.com/office/drawing/2014/main" id="{1A7414B9-3520-40A3-9175-10EFF45A7D64}"/>
              </a:ext>
            </a:extLst>
          </p:cNvPr>
          <p:cNvSpPr txBox="1"/>
          <p:nvPr/>
        </p:nvSpPr>
        <p:spPr>
          <a:xfrm>
            <a:off x="6096000" y="1210463"/>
            <a:ext cx="4000500" cy="830997"/>
          </a:xfrm>
          <a:prstGeom prst="rect">
            <a:avLst/>
          </a:prstGeom>
          <a:noFill/>
        </p:spPr>
        <p:txBody>
          <a:bodyPr rtlCol="0" wrap="square">
            <a:spAutoFit/>
          </a:bodyPr>
          <a:lstStyle/>
          <a:p txid="103017841b50be37c6f3b4e8f843a601">
            <a:pPr algn="l">
              <a:buClr>
                <a:srgbClr val="008CCF"/>
              </a:buClr>
            </a:pPr>
            <a:r>
              <a:rPr dirty="0" lang="en-US" sz="2400"/>
              <a:t>Vérifier les données saisies par ensemble de données</a:t>
            </a:r>
          </a:p>
        </p:txBody>
      </p:sp>
      <p:sp>
        <p:nvSpPr>
          <p:cNvPr id="51" name="TextBox 50">
            <a:extLst>
              <a:ext uri="{FF2B5EF4-FFF2-40B4-BE49-F238E27FC236}">
                <a16:creationId xmlns:a16="http://schemas.microsoft.com/office/drawing/2014/main" id="{38686F2A-B10A-40C0-A85A-97727E670D1A}"/>
              </a:ext>
            </a:extLst>
          </p:cNvPr>
          <p:cNvSpPr txBox="1"/>
          <p:nvPr/>
        </p:nvSpPr>
        <p:spPr>
          <a:xfrm>
            <a:off x="2243328" y="2508217"/>
            <a:ext cx="4000500" cy="2603598"/>
          </a:xfrm>
          <a:prstGeom prst="rect">
            <a:avLst/>
          </a:prstGeom>
          <a:noFill/>
        </p:spPr>
        <p:txBody>
          <a:bodyPr rtlCol="0" wrap="square">
            <a:spAutoFit/>
          </a:bodyPr>
          <a:lstStyle/>
          <a:p txid="0ce1311db1832c4065b49a7b6b2e118d">
            <a:pPr algn="l" indent="-457200" marL="457200">
              <a:lnSpc>
                <a:spcPts val="3300"/>
              </a:lnSpc>
              <a:buClr>
                <a:srgbClr val="008CCF"/>
              </a:buClr>
              <a:buFont typeface="+mj-lt"/>
              <a:buAutoNum type="arabicPeriod"/>
            </a:pPr>
            <a:r>
              <a:rPr dirty="0" lang="en-US" sz="2400"/>
              <a:t>Accéder à l'application Rapports</a:t>
            </a:r>
          </a:p>
          <a:p txid="5e05f5deaf261c2b7661c0d2d304c49f">
            <a:pPr algn="l" indent="-457200" marL="457200">
              <a:lnSpc>
                <a:spcPts val="3300"/>
              </a:lnSpc>
              <a:buClr>
                <a:srgbClr val="008CCF"/>
              </a:buClr>
              <a:buFont typeface="+mj-lt"/>
              <a:buAutoNum type="arabicPeriod"/>
            </a:pPr>
            <a:r>
              <a:rPr dirty="0" lang="en-US" sz="2400"/>
              <a:t>Sélectionnez rapport sur l'ensemble de données</a:t>
            </a:r>
          </a:p>
          <a:p txid="1065966bebada8e517749596281c470e">
            <a:pPr algn="l" indent="-457200" marL="457200">
              <a:lnSpc>
                <a:spcPts val="3300"/>
              </a:lnSpc>
              <a:buClr>
                <a:srgbClr val="008CCF"/>
              </a:buClr>
              <a:buFont typeface="+mj-lt"/>
              <a:buAutoNum type="arabicPeriod"/>
            </a:pPr>
            <a:r>
              <a:rPr dirty="0" lang="en-US" sz="2400"/>
              <a:t>Sélectionner :</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a:t>
            </a:r>
            <a:r>
              <a:rPr dirty="0" lang="en-US" sz="2400"/>
              <a:t> d'organisation</a:t>
            </a:r>
          </a:p>
          <a:p txid="5ef4940635186ddcaf1402d07ab63dae">
            <a:pPr indent="-457200" lvl="1" marL="914400">
              <a:lnSpc>
                <a:spcPts val="3300"/>
              </a:lnSpc>
              <a:buClr>
                <a:srgbClr val="008CCF"/>
              </a:buClr>
              <a:buFont charset="0" panose="020B0604020202020204" pitchFamily="34" typeface="Arial"/>
              <a:buChar char="•"/>
            </a:pPr>
            <a:r>
              <a:rPr dirty="0" lang="en-US" sz="2400"/>
              <a:t>Ensemble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p:txBody>
      </p:sp>
      <p:cxnSp>
        <p:nvCxnSpPr>
          <p:cNvPr id="7" name="Straight Arrow Connector 6">
            <a:extLst>
              <a:ext uri="{FF2B5EF4-FFF2-40B4-BE49-F238E27FC236}">
                <a16:creationId xmlns:a16="http://schemas.microsoft.com/office/drawing/2014/main" id="{A9D710AF-B584-420B-9443-B8227B3E9FAB}"/>
              </a:ext>
            </a:extLst>
          </p:cNvPr>
          <p:cNvCxnSpPr>
            <a:endCxn id="4" idx="1"/>
          </p:cNvCxnSpPr>
          <p:nvPr/>
        </p:nvCxnSpPr>
        <p:spPr>
          <a:xfrm>
            <a:off x="5590572" y="1625961"/>
            <a:ext cx="505428"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1241FCB9-9B25-4F17-96BA-E34EEB2E029A}"/>
              </a:ext>
            </a:extLst>
          </p:cNvPr>
          <p:cNvGrpSpPr/>
          <p:nvPr/>
        </p:nvGrpSpPr>
        <p:grpSpPr>
          <a:xfrm>
            <a:off x="7483865" y="2629280"/>
            <a:ext cx="1413799" cy="2028376"/>
            <a:chOff x="5174536" y="3547830"/>
            <a:chExt cx="1713574" cy="2458463"/>
          </a:xfrm>
        </p:grpSpPr>
        <p:sp>
          <p:nvSpPr>
            <p:cNvPr id="54" name="Freeform: Shape 53">
              <a:extLst>
                <a:ext uri="{FF2B5EF4-FFF2-40B4-BE49-F238E27FC236}">
                  <a16:creationId xmlns:a16="http://schemas.microsoft.com/office/drawing/2014/main" id="{F20CBEDC-486D-4D52-BF78-5BFABBFFA695}"/>
                </a:ext>
              </a:extLst>
            </p:cNvPr>
            <p:cNvSpPr/>
            <p:nvPr/>
          </p:nvSpPr>
          <p:spPr>
            <a:xfrm>
              <a:off x="5174536" y="4928589"/>
              <a:ext cx="1708606" cy="488173"/>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cap="flat" w="9525">
              <a:noFill/>
              <a:prstDash val="solid"/>
              <a:miter/>
            </a:ln>
          </p:spPr>
          <p:txBody>
            <a:bodyPr anchor="ctr" rtlCol="0"/>
            <a:lstStyle/>
            <a:p>
              <a:endParaRPr dirty="0" lang="en-US"/>
            </a:p>
          </p:txBody>
        </p:sp>
        <p:sp>
          <p:nvSpPr>
            <p:cNvPr id="55" name="Freeform: Shape 54">
              <a:extLst>
                <a:ext uri="{FF2B5EF4-FFF2-40B4-BE49-F238E27FC236}">
                  <a16:creationId xmlns:a16="http://schemas.microsoft.com/office/drawing/2014/main" id="{B1F19B9B-C9D6-4408-92A8-9586708F71AC}"/>
                </a:ext>
              </a:extLst>
            </p:cNvPr>
            <p:cNvSpPr/>
            <p:nvPr/>
          </p:nvSpPr>
          <p:spPr>
            <a:xfrm>
              <a:off x="5179504" y="5274033"/>
              <a:ext cx="1708606" cy="73226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grpSp>
          <p:nvGrpSpPr>
            <p:cNvPr id="56" name="Group 55">
              <a:extLst>
                <a:ext uri="{FF2B5EF4-FFF2-40B4-BE49-F238E27FC236}">
                  <a16:creationId xmlns:a16="http://schemas.microsoft.com/office/drawing/2014/main" id="{D21149E7-328F-4104-8E99-0DB1A8566F8C}"/>
                </a:ext>
              </a:extLst>
            </p:cNvPr>
            <p:cNvGrpSpPr/>
            <p:nvPr/>
          </p:nvGrpSpPr>
          <p:grpSpPr>
            <a:xfrm>
              <a:off x="5413960" y="3547830"/>
              <a:ext cx="1267518" cy="1726203"/>
              <a:chOff x="7496342" y="1931397"/>
              <a:chExt cx="3074671" cy="4187322"/>
            </a:xfrm>
          </p:grpSpPr>
          <p:sp>
            <p:nvSpPr>
              <p:cNvPr id="57" name="Freeform: Shape 56">
                <a:extLst>
                  <a:ext uri="{FF2B5EF4-FFF2-40B4-BE49-F238E27FC236}">
                    <a16:creationId xmlns:a16="http://schemas.microsoft.com/office/drawing/2014/main" id="{64448F12-098C-479E-91A7-32D7BCB57A85}"/>
                  </a:ext>
                </a:extLst>
              </p:cNvPr>
              <p:cNvSpPr/>
              <p:nvPr/>
            </p:nvSpPr>
            <p:spPr>
              <a:xfrm>
                <a:off x="7496342" y="1931397"/>
                <a:ext cx="3074671" cy="4187322"/>
              </a:xfrm>
              <a:custGeom>
                <a:avLst/>
                <a:gdLst>
                  <a:gd fmla="*/ 2608626 w 3074671" name="connsiteX0"/>
                  <a:gd fmla="*/ 392813 h 4187322" name="connsiteY0"/>
                  <a:gd fmla="*/ 2608626 w 3074671" name="connsiteX1"/>
                  <a:gd fmla="*/ -172 h 4187322" name="connsiteY1"/>
                  <a:gd fmla="*/ 60456 w 3074671" name="connsiteX2"/>
                  <a:gd fmla="*/ -172 h 4187322" name="connsiteY2"/>
                  <a:gd fmla="*/ -270 w 3074671" name="connsiteX3"/>
                  <a:gd fmla="*/ 60554 h 4187322" name="connsiteY3"/>
                  <a:gd fmla="*/ -270 w 3074671" name="connsiteX4"/>
                  <a:gd fmla="*/ 4126424 h 4187322" name="connsiteY4"/>
                  <a:gd fmla="*/ 60456 w 3074671" name="connsiteX5"/>
                  <a:gd fmla="*/ 4187150 h 4187322" name="connsiteY5"/>
                  <a:gd fmla="*/ 3013676 w 3074671" name="connsiteX6"/>
                  <a:gd fmla="*/ 4187150 h 4187322" name="connsiteY6"/>
                  <a:gd fmla="*/ 3074402 w 3074671" name="connsiteX7"/>
                  <a:gd fmla="*/ 4126424 h 4187322" name="connsiteY7"/>
                  <a:gd fmla="*/ 3074402 w 3074671" name="connsiteX8"/>
                  <a:gd fmla="*/ 455246 h 4187322" name="connsiteY8"/>
                  <a:gd fmla="*/ 2671059 w 3074671" name="connsiteX9"/>
                  <a:gd fmla="*/ 455246 h 4187322" name="connsiteY9"/>
                  <a:gd fmla="*/ 2608626 w 3074671" name="connsiteX10"/>
                  <a:gd fmla="*/ 392813 h 418732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187322" w="3074671">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cap="flat" w="5680">
                <a:noFill/>
                <a:prstDash val="solid"/>
                <a:miter/>
              </a:ln>
            </p:spPr>
            <p:txBody>
              <a:bodyPr anchor="ctr" rtlCol="0"/>
              <a:lstStyle/>
              <a:p>
                <a:endParaRPr dirty="0" lang="en-US"/>
              </a:p>
            </p:txBody>
          </p:sp>
          <p:sp>
            <p:nvSpPr>
              <p:cNvPr id="58" name="Freeform: Shape 57">
                <a:extLst>
                  <a:ext uri="{FF2B5EF4-FFF2-40B4-BE49-F238E27FC236}">
                    <a16:creationId xmlns:a16="http://schemas.microsoft.com/office/drawing/2014/main" id="{3D7891F0-9ED0-4A9B-AC37-6E36721830EF}"/>
                  </a:ext>
                </a:extLst>
              </p:cNvPr>
              <p:cNvSpPr/>
              <p:nvPr/>
            </p:nvSpPr>
            <p:spPr>
              <a:xfrm>
                <a:off x="10105237" y="1931510"/>
                <a:ext cx="465776" cy="455304"/>
              </a:xfrm>
              <a:custGeom>
                <a:avLst/>
                <a:gdLst>
                  <a:gd fmla="*/ -270 w 465776" name="connsiteX0"/>
                  <a:gd fmla="*/ 390422 h 455304" name="connsiteY0"/>
                  <a:gd fmla="*/ 64440 w 465776" name="connsiteX1"/>
                  <a:gd fmla="*/ 455132 h 455304" name="connsiteY1"/>
                  <a:gd fmla="*/ 465507 w 465776" name="connsiteX2"/>
                  <a:gd fmla="*/ 455132 h 455304" name="connsiteY2"/>
                  <a:gd fmla="*/ -270 w 465776" name="connsiteX3"/>
                  <a:gd fmla="*/ -172 h 455304" name="connsiteY3"/>
                </a:gdLst>
                <a:ahLst/>
                <a:cxnLst>
                  <a:cxn ang="0">
                    <a:pos x="connsiteX0" y="connsiteY0"/>
                  </a:cxn>
                  <a:cxn ang="0">
                    <a:pos x="connsiteX1" y="connsiteY1"/>
                  </a:cxn>
                  <a:cxn ang="0">
                    <a:pos x="connsiteX2" y="connsiteY2"/>
                  </a:cxn>
                  <a:cxn ang="0">
                    <a:pos x="connsiteX3" y="connsiteY3"/>
                  </a:cxn>
                </a:cxnLst>
                <a:rect b="b" l="l" r="r" t="t"/>
                <a:pathLst>
                  <a:path h="455304" w="465776">
                    <a:moveTo>
                      <a:pt x="-270" y="390422"/>
                    </a:moveTo>
                    <a:cubicBezTo>
                      <a:pt x="-270" y="426158"/>
                      <a:pt x="28704" y="455132"/>
                      <a:pt x="64440" y="455132"/>
                    </a:cubicBezTo>
                    <a:lnTo>
                      <a:pt x="465507" y="455132"/>
                    </a:lnTo>
                    <a:lnTo>
                      <a:pt x="-270" y="-172"/>
                    </a:lnTo>
                    <a:close/>
                  </a:path>
                </a:pathLst>
              </a:custGeom>
              <a:solidFill>
                <a:srgbClr val="FF8F02"/>
              </a:solidFill>
              <a:ln cap="flat" w="5680">
                <a:noFill/>
                <a:prstDash val="solid"/>
                <a:miter/>
              </a:ln>
            </p:spPr>
            <p:txBody>
              <a:bodyPr anchor="ctr" rtlCol="0"/>
              <a:lstStyle/>
              <a:p>
                <a:endParaRPr dirty="0" lang="en-US"/>
              </a:p>
            </p:txBody>
          </p:sp>
          <p:sp>
            <p:nvSpPr>
              <p:cNvPr id="59" name="Freeform: Shape 58">
                <a:extLst>
                  <a:ext uri="{FF2B5EF4-FFF2-40B4-BE49-F238E27FC236}">
                    <a16:creationId xmlns:a16="http://schemas.microsoft.com/office/drawing/2014/main" id="{307C041B-0565-4A86-A268-5A4FF8D342CA}"/>
                  </a:ext>
                </a:extLst>
              </p:cNvPr>
              <p:cNvSpPr/>
              <p:nvPr/>
            </p:nvSpPr>
            <p:spPr>
              <a:xfrm>
                <a:off x="7985851" y="463806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sp>
            <p:nvSpPr>
              <p:cNvPr id="60" name="Freeform: Shape 59">
                <a:extLst>
                  <a:ext uri="{FF2B5EF4-FFF2-40B4-BE49-F238E27FC236}">
                    <a16:creationId xmlns:a16="http://schemas.microsoft.com/office/drawing/2014/main" id="{6A5CCC0F-9D51-4AC2-AA0C-DD424695490B}"/>
                  </a:ext>
                </a:extLst>
              </p:cNvPr>
              <p:cNvSpPr/>
              <p:nvPr/>
            </p:nvSpPr>
            <p:spPr>
              <a:xfrm>
                <a:off x="7985851" y="5073909"/>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sp>
            <p:nvSpPr>
              <p:cNvPr id="61" name="Freeform: Shape 60">
                <a:extLst>
                  <a:ext uri="{FF2B5EF4-FFF2-40B4-BE49-F238E27FC236}">
                    <a16:creationId xmlns:a16="http://schemas.microsoft.com/office/drawing/2014/main" id="{293065C5-CDC9-49A4-9100-765AFE1FEA5C}"/>
                  </a:ext>
                </a:extLst>
              </p:cNvPr>
              <p:cNvSpPr/>
              <p:nvPr/>
            </p:nvSpPr>
            <p:spPr>
              <a:xfrm>
                <a:off x="7985851" y="5525628"/>
                <a:ext cx="2092238" cy="5691"/>
              </a:xfrm>
              <a:custGeom>
                <a:avLst/>
                <a:gdLst>
                  <a:gd fmla="*/ 0 w 2092238" name="connsiteX0"/>
                  <a:gd fmla="*/ 0 h 5691" name="connsiteY0"/>
                  <a:gd fmla="*/ 2092239 w 2092238" name="connsiteX1"/>
                  <a:gd fmla="*/ 0 h 5691" name="connsiteY1"/>
                </a:gdLst>
                <a:ahLst/>
                <a:cxnLst>
                  <a:cxn ang="0">
                    <a:pos x="connsiteX0" y="connsiteY0"/>
                  </a:cxn>
                  <a:cxn ang="0">
                    <a:pos x="connsiteX1" y="connsiteY1"/>
                  </a:cxn>
                </a:cxnLst>
                <a:rect b="b" l="l" r="r" t="t"/>
                <a:pathLst>
                  <a:path h="5691" w="2092238">
                    <a:moveTo>
                      <a:pt x="0" y="0"/>
                    </a:moveTo>
                    <a:lnTo>
                      <a:pt x="2092239" y="0"/>
                    </a:lnTo>
                  </a:path>
                </a:pathLst>
              </a:custGeom>
              <a:ln cap="rnd" w="82072">
                <a:solidFill>
                  <a:srgbClr val="FFFFFF"/>
                </a:solidFill>
                <a:prstDash val="solid"/>
                <a:miter/>
              </a:ln>
            </p:spPr>
            <p:txBody>
              <a:bodyPr anchor="ctr" rtlCol="0"/>
              <a:lstStyle/>
              <a:p>
                <a:endParaRPr dirty="0" lang="en-US"/>
              </a:p>
            </p:txBody>
          </p:sp>
          <p:grpSp>
            <p:nvGrpSpPr>
              <p:cNvPr id="62" name="Group 61">
                <a:extLst>
                  <a:ext uri="{FF2B5EF4-FFF2-40B4-BE49-F238E27FC236}">
                    <a16:creationId xmlns:a16="http://schemas.microsoft.com/office/drawing/2014/main" id="{43FE7B56-4194-4F37-9A62-63275E38B3CA}"/>
                  </a:ext>
                </a:extLst>
              </p:cNvPr>
              <p:cNvGrpSpPr/>
              <p:nvPr/>
            </p:nvGrpSpPr>
            <p:grpSpPr>
              <a:xfrm>
                <a:off x="8111803" y="2418024"/>
                <a:ext cx="1840334" cy="1789894"/>
                <a:chOff x="5470775" y="75750"/>
                <a:chExt cx="1840334" cy="1789894"/>
              </a:xfrm>
            </p:grpSpPr>
            <p:sp>
              <p:nvSpPr>
                <p:cNvPr id="63" name="Freeform: Shape 62">
                  <a:extLst>
                    <a:ext uri="{FF2B5EF4-FFF2-40B4-BE49-F238E27FC236}">
                      <a16:creationId xmlns:a16="http://schemas.microsoft.com/office/drawing/2014/main" id="{EE9C962C-0D4A-47A7-8233-91B74AC53CC9}"/>
                    </a:ext>
                  </a:extLst>
                </p:cNvPr>
                <p:cNvSpPr/>
                <p:nvPr/>
              </p:nvSpPr>
              <p:spPr>
                <a:xfrm>
                  <a:off x="5470775" y="75750"/>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D0888A72-BDC5-4DE8-95D3-943FC6FFA106}"/>
                    </a:ext>
                  </a:extLst>
                </p:cNvPr>
                <p:cNvSpPr/>
                <p:nvPr/>
              </p:nvSpPr>
              <p:spPr>
                <a:xfrm>
                  <a:off x="6857177" y="757328"/>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BB4CE034-A6AF-49BC-9F21-E05204749F5F}"/>
                    </a:ext>
                  </a:extLst>
                </p:cNvPr>
                <p:cNvSpPr/>
                <p:nvPr/>
              </p:nvSpPr>
              <p:spPr>
                <a:xfrm>
                  <a:off x="6153634" y="1411712"/>
                  <a:ext cx="453932" cy="453932"/>
                </a:xfrm>
                <a:custGeom>
                  <a:avLst/>
                  <a:gdLst>
                    <a:gd fmla="*/ 453932 w 453932" name="connsiteX0"/>
                    <a:gd fmla="*/ 226966 h 453932" name="connsiteY0"/>
                    <a:gd fmla="*/ 226966 w 453932" name="connsiteX1"/>
                    <a:gd fmla="*/ 453932 h 453932" name="connsiteY1"/>
                    <a:gd fmla="*/ 0 w 453932" name="connsiteX2"/>
                    <a:gd fmla="*/ 226966 h 453932" name="connsiteY2"/>
                    <a:gd fmla="*/ 226966 w 453932" name="connsiteX3"/>
                    <a:gd fmla="*/ 0 h 453932" name="connsiteY3"/>
                    <a:gd fmla="*/ 453932 w 453932" name="connsiteX4"/>
                    <a:gd fmla="*/ 226966 h 45393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3932" w="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cap="flat" w="2611">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C9B90F80-3F77-4165-8614-F4240B81804A}"/>
                    </a:ext>
                  </a:extLst>
                </p:cNvPr>
                <p:cNvSpPr/>
                <p:nvPr/>
              </p:nvSpPr>
              <p:spPr>
                <a:xfrm>
                  <a:off x="6892111" y="110657"/>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FB74A82D-DC05-4DB3-B65A-41FC7B52E869}"/>
                    </a:ext>
                  </a:extLst>
                </p:cNvPr>
                <p:cNvSpPr/>
                <p:nvPr/>
              </p:nvSpPr>
              <p:spPr>
                <a:xfrm>
                  <a:off x="6188542" y="79223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E2363B7E-9F64-447A-9CDD-FD489A264B7A}"/>
                    </a:ext>
                  </a:extLst>
                </p:cNvPr>
                <p:cNvSpPr/>
                <p:nvPr/>
              </p:nvSpPr>
              <p:spPr>
                <a:xfrm>
                  <a:off x="5505682" y="1446646"/>
                  <a:ext cx="384116" cy="384116"/>
                </a:xfrm>
                <a:custGeom>
                  <a:avLst/>
                  <a:gdLst>
                    <a:gd fmla="*/ 350412 w 384116" name="connsiteX0"/>
                    <a:gd fmla="*/ 0 h 384116" name="connsiteY0"/>
                    <a:gd fmla="*/ 384117 w 384116" name="connsiteX1"/>
                    <a:gd fmla="*/ 0 h 384116" name="connsiteY1"/>
                    <a:gd fmla="*/ 384117 w 384116" name="connsiteX2"/>
                    <a:gd fmla="*/ 384117 h 384116" name="connsiteY2"/>
                    <a:gd fmla="*/ 350412 w 384116" name="connsiteX3"/>
                    <a:gd fmla="*/ 384117 h 384116" name="connsiteY3"/>
                    <a:gd fmla="*/ 33705 w 384116" name="connsiteX4"/>
                    <a:gd fmla="*/ 384117 h 384116" name="connsiteY4"/>
                    <a:gd fmla="*/ 0 w 384116" name="connsiteX5"/>
                    <a:gd fmla="*/ 384117 h 384116" name="connsiteY5"/>
                    <a:gd fmla="*/ 0 w 384116" name="connsiteX6"/>
                    <a:gd fmla="*/ 0 h 384116" name="connsiteY6"/>
                    <a:gd fmla="*/ 33705 w 384116" name="connsiteX7"/>
                    <a:gd fmla="*/ 0 h 3841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4116" w="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cap="flat" w="2611">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8601A10C-A3D7-40E7-9D3C-F5E6340F1A1D}"/>
                    </a:ext>
                  </a:extLst>
                </p:cNvPr>
                <p:cNvSpPr/>
                <p:nvPr/>
              </p:nvSpPr>
              <p:spPr>
                <a:xfrm>
                  <a:off x="6159132" y="95860"/>
                  <a:ext cx="442949" cy="413609"/>
                </a:xfrm>
                <a:custGeom>
                  <a:avLst/>
                  <a:gdLst>
                    <a:gd fmla="*/ 27496 w 442949" name="connsiteX0"/>
                    <a:gd fmla="*/ 413412 h 413609" name="connsiteY0"/>
                    <a:gd fmla="*/ 415091 w 442949" name="connsiteX1"/>
                    <a:gd fmla="*/ 413412 h 413609" name="connsiteY1"/>
                    <a:gd fmla="*/ 442761 w 442949" name="connsiteX2"/>
                    <a:gd fmla="*/ 385595 h 413609" name="connsiteY2"/>
                    <a:gd fmla="*/ 439487 w 442949" name="connsiteX3"/>
                    <a:gd fmla="*/ 372595 h 413609" name="connsiteY3"/>
                    <a:gd fmla="*/ 245703 w 442949" name="connsiteX4"/>
                    <a:gd fmla="*/ 14365 h 413609" name="connsiteY4"/>
                    <a:gd fmla="*/ 208107 w 442949" name="connsiteX5"/>
                    <a:gd fmla="*/ 3142 h 413609" name="connsiteY5"/>
                    <a:gd fmla="*/ 196884 w 442949" name="connsiteX6"/>
                    <a:gd fmla="*/ 14365 h 413609" name="connsiteY6"/>
                    <a:gd fmla="*/ 3074 w 442949" name="connsiteX7"/>
                    <a:gd fmla="*/ 372595 h 413609" name="connsiteY7"/>
                    <a:gd fmla="*/ 14540 w 442949" name="connsiteX8"/>
                    <a:gd fmla="*/ 410156 h 413609" name="connsiteY8"/>
                    <a:gd fmla="*/ 27496 w 442949" name="connsiteX9"/>
                    <a:gd fmla="*/ 413412 h 41360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609" w="44294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cap="flat" w="2611">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BB424B87-CDE9-402D-A45B-9F2B37D7337B}"/>
                    </a:ext>
                  </a:extLst>
                </p:cNvPr>
                <p:cNvSpPr/>
                <p:nvPr/>
              </p:nvSpPr>
              <p:spPr>
                <a:xfrm>
                  <a:off x="5476188" y="777519"/>
                  <a:ext cx="443090" cy="413529"/>
                </a:xfrm>
                <a:custGeom>
                  <a:avLst/>
                  <a:gdLst>
                    <a:gd fmla="*/ 27580 w 443090" name="connsiteX0"/>
                    <a:gd fmla="*/ 413331 h 413529" name="connsiteY0"/>
                    <a:gd fmla="*/ 415148 w 443090" name="connsiteX1"/>
                    <a:gd fmla="*/ 413331 h 413529" name="connsiteY1"/>
                    <a:gd fmla="*/ 442902 w 443090" name="connsiteX2"/>
                    <a:gd fmla="*/ 385599 h 413529" name="connsiteY2"/>
                    <a:gd fmla="*/ 439545 w 443090" name="connsiteX3"/>
                    <a:gd fmla="*/ 372357 h 413529" name="connsiteY3"/>
                    <a:gd fmla="*/ 245787 w 443090" name="connsiteX4"/>
                    <a:gd fmla="*/ 14336 h 413529" name="connsiteY4"/>
                    <a:gd fmla="*/ 208136 w 443090" name="connsiteX5"/>
                    <a:gd fmla="*/ 3168 h 413529" name="connsiteY5"/>
                    <a:gd fmla="*/ 196968 w 443090" name="connsiteX6"/>
                    <a:gd fmla="*/ 14336 h 413529" name="connsiteY6"/>
                    <a:gd fmla="*/ 3158 w 443090" name="connsiteX7"/>
                    <a:gd fmla="*/ 372357 h 413529" name="connsiteY7"/>
                    <a:gd fmla="*/ 14380 w 443090" name="connsiteX8"/>
                    <a:gd fmla="*/ 409990 h 413529" name="connsiteY8"/>
                    <a:gd fmla="*/ 27580 w 443090" name="connsiteX9"/>
                    <a:gd fmla="*/ 413331 h 41352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529" w="443090">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cap="flat" w="2611">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67F7E8FD-E59C-4204-B942-5B1107AC3288}"/>
                    </a:ext>
                  </a:extLst>
                </p:cNvPr>
                <p:cNvSpPr/>
                <p:nvPr/>
              </p:nvSpPr>
              <p:spPr>
                <a:xfrm>
                  <a:off x="6862599" y="1432031"/>
                  <a:ext cx="443116" cy="413426"/>
                </a:xfrm>
                <a:custGeom>
                  <a:avLst/>
                  <a:gdLst>
                    <a:gd fmla="*/ 27598 w 443116" name="connsiteX0"/>
                    <a:gd fmla="*/ 413229 h 413426" name="connsiteY0"/>
                    <a:gd fmla="*/ 415167 w 443116" name="connsiteX1"/>
                    <a:gd fmla="*/ 413229 h 413426" name="connsiteY1"/>
                    <a:gd fmla="*/ 442928 w 443116" name="connsiteX2"/>
                    <a:gd fmla="*/ 385452 h 413426" name="connsiteY2"/>
                    <a:gd fmla="*/ 439589 w 443116" name="connsiteX3"/>
                    <a:gd fmla="*/ 372255 h 413426" name="connsiteY3"/>
                    <a:gd fmla="*/ 245779 w 443116" name="connsiteX4"/>
                    <a:gd fmla="*/ 14365 h 413426" name="connsiteY4"/>
                    <a:gd fmla="*/ 208183 w 443116" name="connsiteX5"/>
                    <a:gd fmla="*/ 3142 h 413426" name="connsiteY5"/>
                    <a:gd fmla="*/ 196960 w 443116" name="connsiteX6"/>
                    <a:gd fmla="*/ 14365 h 413426" name="connsiteY6"/>
                    <a:gd fmla="*/ 3176 w 443116" name="connsiteX7"/>
                    <a:gd fmla="*/ 372255 h 413426" name="connsiteY7"/>
                    <a:gd fmla="*/ 14331 w 443116" name="connsiteX8"/>
                    <a:gd fmla="*/ 409871 h 413426" name="connsiteY8"/>
                    <a:gd fmla="*/ 27598 w 443116" name="connsiteX9"/>
                    <a:gd fmla="*/ 413229 h 4134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13426" w="44311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cap="flat" w="2611">
                  <a:noFill/>
                  <a:prstDash val="solid"/>
                  <a:miter/>
                </a:ln>
              </p:spPr>
              <p:txBody>
                <a:bodyPr anchor="ctr" rtlCol="0"/>
                <a:lstStyle/>
                <a:p>
                  <a:endParaRPr dirty="0" lang="en-US"/>
                </a:p>
              </p:txBody>
            </p:sp>
          </p:grpSp>
        </p:grpSp>
      </p:grpSp>
      <p:pic>
        <p:nvPicPr>
          <p:cNvPr descr="Arrow: Slight curve with solid fill" id="10" name="Graphic 9">
            <a:extLst>
              <a:ext uri="{FF2B5EF4-FFF2-40B4-BE49-F238E27FC236}">
                <a16:creationId xmlns:a16="http://schemas.microsoft.com/office/drawing/2014/main" id="{F8BA6E6E-94C0-48DB-87A6-38C0E31E7F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6367" y="3220903"/>
            <a:ext cx="914400" cy="914400"/>
          </a:xfrm>
          <a:prstGeom prst="rect">
            <a:avLst/>
          </a:prstGeom>
        </p:spPr>
      </p:pic>
      <p:sp>
        <p:nvSpPr>
          <p:cNvPr id="72" name="TextBox 71">
            <a:extLst>
              <a:ext uri="{FF2B5EF4-FFF2-40B4-BE49-F238E27FC236}">
                <a16:creationId xmlns:a16="http://schemas.microsoft.com/office/drawing/2014/main" id="{D4127879-0A7E-4840-8C50-C58CE7156F69}"/>
              </a:ext>
            </a:extLst>
          </p:cNvPr>
          <p:cNvSpPr txBox="1"/>
          <p:nvPr/>
        </p:nvSpPr>
        <p:spPr>
          <a:xfrm>
            <a:off x="6035040" y="4784055"/>
            <a:ext cx="5068824" cy="1334020"/>
          </a:xfrm>
          <a:prstGeom prst="rect">
            <a:avLst/>
          </a:prstGeom>
          <a:noFill/>
        </p:spPr>
        <p:txBody>
          <a:bodyPr rtlCol="0" wrap="square">
            <a:spAutoFit/>
          </a:bodyPr>
          <a:lstStyle/>
          <a:p txid="b1a265551eada69e7b53658f0fe80734">
            <a:pPr algn="l" indent="-342900" marL="342900">
              <a:lnSpc>
                <a:spcPts val="3300"/>
              </a:lnSpc>
              <a:buClr>
                <a:srgbClr val="008CCF"/>
              </a:buClr>
              <a:buFont charset="0" panose="020B0604020202020204" pitchFamily="34" typeface="Arial"/>
              <a:buChar char="•"/>
            </a:pPr>
            <a:r>
              <a:rPr dirty="0" lang="en-US" sz="2400"/>
              <a:t>Valeurs totales des données affichées par élément de données</a:t>
            </a:r>
          </a:p>
          <a:p txid="de3c0be22590eebf686d99835c1b0d01">
            <a:pPr algn="l" indent="-342900" marL="342900">
              <a:lnSpc>
                <a:spcPts val="3300"/>
              </a:lnSpc>
              <a:buClr>
                <a:srgbClr val="008CCF"/>
              </a:buClr>
              <a:buFont charset="0" panose="020B0604020202020204" pitchFamily="34" typeface="Arial"/>
              <a:buChar char="•"/>
            </a:pPr>
            <a:r>
              <a:rPr dirty="0" lang="en-US" sz="2400"/>
              <a:t>Télécharger le rapport</a:t>
            </a:r>
          </a:p>
        </p:txBody>
      </p:sp>
    </p:spTree>
    <p:custDataLst>
      <p:tags r:id="rId1"/>
    </p:custDataLst>
    <p:extLst>
      <p:ext uri="{BB962C8B-B14F-4D97-AF65-F5344CB8AC3E}">
        <p14:creationId xmlns:p14="http://schemas.microsoft.com/office/powerpoint/2010/main" val="81434064"/>
      </p:ext>
    </p:extLst>
  </p:cSld>
  <p:clrMapOvr>
    <a:masterClrMapping/>
  </p:clrMapOvr>
  <p:transition advTm="3072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7"/>
                                        </p:tgtEl>
                                        <p:attrNameLst>
                                          <p:attrName>style.visibility</p:attrName>
                                        </p:attrNameLst>
                                      </p:cBhvr>
                                      <p:to>
                                        <p:strVal val="visible"/>
                                      </p:to>
                                    </p:set>
                                    <p:animEffect filter="wipe(left)" transition="in">
                                      <p:cBhvr>
                                        <p:cTn dur="500" id="12"/>
                                        <p:tgtEl>
                                          <p:spTgt spid="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4"/>
                                        </p:tgtEl>
                                        <p:attrNameLst>
                                          <p:attrName>style.visibility</p:attrName>
                                        </p:attrNameLst>
                                      </p:cBhvr>
                                      <p:to>
                                        <p:strVal val="visible"/>
                                      </p:to>
                                    </p:set>
                                    <p:animEffect filter="fade"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1">
                                            <p:txEl>
                                              <p:pRg end="0" st="0"/>
                                            </p:txEl>
                                          </p:spTgt>
                                        </p:tgtEl>
                                        <p:attrNameLst>
                                          <p:attrName>style.visibility</p:attrName>
                                        </p:attrNameLst>
                                      </p:cBhvr>
                                      <p:to>
                                        <p:strVal val="visible"/>
                                      </p:to>
                                    </p:set>
                                    <p:animEffect filter="fade" transition="in">
                                      <p:cBhvr>
                                        <p:cTn dur="500" id="20"/>
                                        <p:tgtEl>
                                          <p:spTgt spid="51">
                                            <p:txEl>
                                              <p:pRg end="0" st="0"/>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51">
                                            <p:txEl>
                                              <p:pRg end="1" st="1"/>
                                            </p:txEl>
                                          </p:spTgt>
                                        </p:tgtEl>
                                        <p:attrNameLst>
                                          <p:attrName>style.visibility</p:attrName>
                                        </p:attrNameLst>
                                      </p:cBhvr>
                                      <p:to>
                                        <p:strVal val="visible"/>
                                      </p:to>
                                    </p:set>
                                    <p:animEffect filter="fade" transition="in">
                                      <p:cBhvr>
                                        <p:cTn dur="500" id="25"/>
                                        <p:tgtEl>
                                          <p:spTgt spid="51">
                                            <p:txEl>
                                              <p:pRg end="1" st="1"/>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51">
                                            <p:txEl>
                                              <p:pRg end="2" st="2"/>
                                            </p:txEl>
                                          </p:spTgt>
                                        </p:tgtEl>
                                        <p:attrNameLst>
                                          <p:attrName>style.visibility</p:attrName>
                                        </p:attrNameLst>
                                      </p:cBhvr>
                                      <p:to>
                                        <p:strVal val="visible"/>
                                      </p:to>
                                    </p:set>
                                    <p:animEffect filter="fade" transition="in">
                                      <p:cBhvr>
                                        <p:cTn dur="500" id="30"/>
                                        <p:tgtEl>
                                          <p:spTgt spid="51">
                                            <p:txEl>
                                              <p:pRg end="2" st="2"/>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51">
                                            <p:txEl>
                                              <p:pRg end="3" st="3"/>
                                            </p:txEl>
                                          </p:spTgt>
                                        </p:tgtEl>
                                        <p:attrNameLst>
                                          <p:attrName>style.visibility</p:attrName>
                                        </p:attrNameLst>
                                      </p:cBhvr>
                                      <p:to>
                                        <p:strVal val="visible"/>
                                      </p:to>
                                    </p:set>
                                    <p:animEffect filter="fade" transition="in">
                                      <p:cBhvr>
                                        <p:cTn dur="500" id="35"/>
                                        <p:tgtEl>
                                          <p:spTgt spid="51">
                                            <p:txEl>
                                              <p:pRg end="3" st="3"/>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51">
                                            <p:txEl>
                                              <p:pRg end="4" st="4"/>
                                            </p:txEl>
                                          </p:spTgt>
                                        </p:tgtEl>
                                        <p:attrNameLst>
                                          <p:attrName>style.visibility</p:attrName>
                                        </p:attrNameLst>
                                      </p:cBhvr>
                                      <p:to>
                                        <p:strVal val="visible"/>
                                      </p:to>
                                    </p:set>
                                    <p:animEffect filter="fade" transition="in">
                                      <p:cBhvr>
                                        <p:cTn dur="500" id="40"/>
                                        <p:tgtEl>
                                          <p:spTgt spid="51">
                                            <p:txEl>
                                              <p:pRg end="4" st="4"/>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51">
                                            <p:txEl>
                                              <p:pRg end="5" st="5"/>
                                            </p:txEl>
                                          </p:spTgt>
                                        </p:tgtEl>
                                        <p:attrNameLst>
                                          <p:attrName>style.visibility</p:attrName>
                                        </p:attrNameLst>
                                      </p:cBhvr>
                                      <p:to>
                                        <p:strVal val="visible"/>
                                      </p:to>
                                    </p:set>
                                    <p:animEffect filter="fade" transition="in">
                                      <p:cBhvr>
                                        <p:cTn dur="500" id="45"/>
                                        <p:tgtEl>
                                          <p:spTgt spid="51">
                                            <p:txEl>
                                              <p:pRg end="5" st="5"/>
                                            </p:txEl>
                                          </p:spTgt>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p:stCondLst>
                                    <p:cond delay="0"/>
                                  </p:stCondLst>
                                  <p:childTnLst>
                                    <p:set>
                                      <p:cBhvr>
                                        <p:cTn dur="1" fill="hold" id="49">
                                          <p:stCondLst>
                                            <p:cond delay="0"/>
                                          </p:stCondLst>
                                        </p:cTn>
                                        <p:tgtEl>
                                          <p:spTgt spid="10"/>
                                        </p:tgtEl>
                                        <p:attrNameLst>
                                          <p:attrName>style.visibility</p:attrName>
                                        </p:attrNameLst>
                                      </p:cBhvr>
                                      <p:to>
                                        <p:strVal val="visible"/>
                                      </p:to>
                                    </p:set>
                                    <p:animEffect filter="wipe(left)" transition="in">
                                      <p:cBhvr>
                                        <p:cTn dur="500" id="50"/>
                                        <p:tgtEl>
                                          <p:spTgt spid="10"/>
                                        </p:tgtEl>
                                      </p:cBhvr>
                                    </p:animEffect>
                                  </p:childTnLst>
                                </p:cTn>
                              </p:par>
                              <p:par>
                                <p:cTn fill="hold" id="51" nodeType="withEffect" presetClass="entr" presetID="22" presetSubtype="8">
                                  <p:stCondLst>
                                    <p:cond delay="0"/>
                                  </p:stCondLst>
                                  <p:childTnLst>
                                    <p:set>
                                      <p:cBhvr>
                                        <p:cTn dur="1" fill="hold" id="52">
                                          <p:stCondLst>
                                            <p:cond delay="0"/>
                                          </p:stCondLst>
                                        </p:cTn>
                                        <p:tgtEl>
                                          <p:spTgt spid="53"/>
                                        </p:tgtEl>
                                        <p:attrNameLst>
                                          <p:attrName>style.visibility</p:attrName>
                                        </p:attrNameLst>
                                      </p:cBhvr>
                                      <p:to>
                                        <p:strVal val="visible"/>
                                      </p:to>
                                    </p:set>
                                    <p:animEffect filter="wipe(left)" transition="in">
                                      <p:cBhvr>
                                        <p:cTn dur="500" id="53"/>
                                        <p:tgtEl>
                                          <p:spTgt spid="53"/>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72">
                                            <p:txEl>
                                              <p:pRg end="0" st="0"/>
                                            </p:txEl>
                                          </p:spTgt>
                                        </p:tgtEl>
                                        <p:attrNameLst>
                                          <p:attrName>style.visibility</p:attrName>
                                        </p:attrNameLst>
                                      </p:cBhvr>
                                      <p:to>
                                        <p:strVal val="visible"/>
                                      </p:to>
                                    </p:set>
                                    <p:animEffect filter="fade" transition="in">
                                      <p:cBhvr>
                                        <p:cTn dur="500" id="58"/>
                                        <p:tgtEl>
                                          <p:spTgt spid="72">
                                            <p:txEl>
                                              <p:pRg end="0" st="0"/>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72">
                                            <p:txEl>
                                              <p:pRg end="1" st="1"/>
                                            </p:txEl>
                                          </p:spTgt>
                                        </p:tgtEl>
                                        <p:attrNameLst>
                                          <p:attrName>style.visibility</p:attrName>
                                        </p:attrNameLst>
                                      </p:cBhvr>
                                      <p:to>
                                        <p:strVal val="visible"/>
                                      </p:to>
                                    </p:set>
                                    <p:animEffect filter="fade" transition="in">
                                      <p:cBhvr>
                                        <p:cTn dur="500" id="63"/>
                                        <p:tgtEl>
                                          <p:spTgt spid="72">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4"/>
      <p:bldP build="p" grpId="0" spid="51" uiExpand="1"/>
      <p:bldP build="p" grpId="0" spid="72" uiExpan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109E911A-C667-4014-A0F9-EA573C16BD5E}"/>
  <p:tag name="ISPRING_RESOURCE_FOLDER" val="C:\Users\alita\Documents\0. Clientes LOCAL\DHIS2\Fundamentals\2.0\Data Capture and validation\M3\3.3.2_DataSetReports\"/>
  <p:tag name="ISPRING_PRESENTATION_PATH" val="C:\Users\alita\Documents\0. Clientes LOCAL\DHIS2\Fundamentals\2.0\Data Capture and validation\M3\3.3.2_DataSetReports.pptx"/>
  <p:tag name="ISPRING_SCREEN_RECS_UPDATED" val="C:\Users\alita\Documents\0. Clientes LOCAL\DHIS2\Fundamentals\2.0\Data Capture and validation\M3\3.3.2_DataSetReports\"/>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68"/>
  <p:tag name="ISPRING_PRESENTATION_INFO_2" val="&lt;?xml version=&quot;1.0&quot; encoding=&quot;UTF-8&quot; standalone=&quot;no&quot; ?&gt;&#10;&lt;presentation2&gt;&#10;&#10;  &lt;slides&gt;&#10;    &lt;slide id=&quot;{111D96D8-B059-4F44-B0A7-06ED366ACBBC}&quot; pptId=&quot;299&quot;/&gt;&#10;    &lt;slide id=&quot;{B99A706E-E5A7-4B89-8AE6-A149831369B7}&quot; pptId=&quot;300&quot;/&gt;&#10;    &lt;slide id=&quot;{8DB7DF0C-D7E7-405D-B304-FBE89E732E76}&quot; pptId=&quot;326&quot;/&gt;&#10;    &lt;slide id=&quot;{D0D80366-2F04-42E6-97E4-770C68DD9FE4}&quot; pptId=&quot;327&quot;/&gt;&#10;    &lt;slide id=&quot;{CF4DEDB9-15C2-4BDC-95C7-B6EF8E3FA1F1}&quot; pptId=&quot;328&quot;/&gt;&#10;    &lt;slide id=&quot;{6E9AC5BF-83E0-4547-8F65-5FE4B59F613F}&quot; pptId=&quot;329&quot;/&gt;&#10;    &lt;slide id=&quot;{2212C73F-C1ED-4806-9E6D-F7644E29B733}&quot; pptId=&quot;331&quot;/&gt;&#10;    &lt;slide id=&quot;{7212ACE7-F39B-4444-8FF1-FA5C54845ACE}&quot; pptId=&quot;330&quot;/&gt;&#10;    &lt;slide id=&quot;{D63371CC-F99D-40E5-8CAF-7A6765A1B58B}&quot; pptId=&quot;303&quot;/&gt;&#10;    &lt;slide id=&quot;{86639154-1D4F-4B75-AA97-16842ABD6285}&quot; pptId=&quot;272&quot;/&gt;&#10;  &lt;/slides&gt;&#10;&#10;  &lt;narration&gt;&#10;    &lt;audioTracks&gt;&#10;      &lt;audioTrack muted=&quot;false&quot; name=&quot;intro&quot; resource=&quot;15a8a4f7&quot; slideId=&quot;{111D96D8-B059-4F44-B0A7-06ED366ACBBC}&quot; startTime=&quot;0&quot; stepIndex=&quot;0&quot; volume=&quot;1&quot;&gt;&#10;        &lt;audio channels=&quot;2&quot; format=&quot;fltp&quot; sampleRate=&quot;44100&quot;/&gt;&#10;      &lt;/audioTrack&gt;&#10;      &lt;audioTrack muted=&quot;false&quot; name=&quot;outro&quot; resource=&quot;278a4f54&quot; slideId=&quot;{86639154-1D4F-4B75-AA97-16842ABD6285}&quot; startTime=&quot;0&quot; stepIndex=&quot;0&quot; volume=&quot;1&quot;&gt;&#10;        &lt;audio channels=&quot;2&quot; format=&quot;fltp&quot; sampleRate=&quot;44100&quot;/&gt;&#10;      &lt;/audioTrack&gt;&#10;      &lt;audioTrack muted=&quot;false&quot; name=&quot;Text-to-speech clip — Audio  1&quot; resource=&quot;b86de9da&quot; slideId=&quot;{B99A706E-E5A7-4B89-8AE6-A149831369B7}&quot; startTime=&quot;0&quot; stepIndex=&quot;0&quot; volume=&quot;1&quot;&gt;&#10;        &lt;audio channels=&quot;2&quot; format=&quot;fltp&quot; sampleRate=&quot;48000&quot;/&gt;&#10;      &lt;/audioTrack&gt;&#10;      &lt;audioTrack muted=&quot;false&quot; name=&quot;Text-to-speech clip — Audio  2&quot; resource=&quot;c8a14b17&quot; slideId=&quot;{8DB7DF0C-D7E7-405D-B304-FBE89E732E76}&quot; startTime=&quot;0&quot; stepIndex=&quot;0&quot; volume=&quot;1&quot;&gt;&#10;        &lt;audio channels=&quot;2&quot; format=&quot;fltp&quot; sampleRate=&quot;48000&quot;/&gt;&#10;      &lt;/audioTrack&gt;&#10;      &lt;audioTrack muted=&quot;false&quot; name=&quot;Text-to-speech clip — Audio  3&quot; resource=&quot;f3db4773&quot; slideId=&quot;{D0D80366-2F04-42E6-97E4-770C68DD9FE4}&quot; startTime=&quot;0&quot; stepIndex=&quot;0&quot; volume=&quot;1&quot;&gt;&#10;        &lt;audio channels=&quot;2&quot; format=&quot;fltp&quot; sampleRate=&quot;48000&quot;/&gt;&#10;      &lt;/audioTrack&gt;&#10;      &lt;audioTrack muted=&quot;false&quot; name=&quot;Text-to-speech clip — Audio  4&quot; resource=&quot;3f0001c4&quot; slideId=&quot;{CF4DEDB9-15C2-4BDC-95C7-B6EF8E3FA1F1}&quot; startTime=&quot;0&quot; stepIndex=&quot;0&quot; volume=&quot;1&quot;&gt;&#10;        &lt;audio channels=&quot;2&quot; format=&quot;fltp&quot; sampleRate=&quot;48000&quot;/&gt;&#10;      &lt;/audioTrack&gt;&#10;      &lt;audioTrack muted=&quot;false&quot; name=&quot;Text-to-speech clip — Audio  5&quot; resource=&quot;ebde0dd4&quot; slideId=&quot;{6E9AC5BF-83E0-4547-8F65-5FE4B59F613F}&quot; startTime=&quot;0&quot; stepIndex=&quot;0&quot; volume=&quot;1&quot;&gt;&#10;        &lt;audio channels=&quot;2&quot; format=&quot;fltp&quot; sampleRate=&quot;48000&quot;/&gt;&#10;      &lt;/audioTrack&gt;&#10;      &lt;audioTrack muted=&quot;false&quot; name=&quot;Text-to-speech clip — Audio  6&quot; resource=&quot;687fe56d&quot; slideId=&quot;{2212C73F-C1ED-4806-9E6D-F7644E29B733}&quot; startTime=&quot;0&quot; stepIndex=&quot;0&quot; volume=&quot;1&quot;&gt;&#10;        &lt;audio channels=&quot;2&quot; format=&quot;fltp&quot; sampleRate=&quot;48000&quot;/&gt;&#10;      &lt;/audioTrack&gt;&#10;      &lt;audioTrack muted=&quot;false&quot; name=&quot;Text-to-speech clip — Audio  7&quot; resource=&quot;dbd74fed&quot; slideId=&quot;{D63371CC-F99D-40E5-8CAF-7A6765A1B58B}&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23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23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23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dt1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23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dt1BUjnP2+moAAADlAAAAHAAAAG5vbmUvaHRtbF9za2luX3NldHRpbmdzLmpzb26r5lIAAqUcJQUrhWowG8xPKi0pyc/TS87PK0nNK9HLyy/KTQSrUVJ2AwMlHZyK88tSiwgoTUtMTkUx1NTIwskFp0qEiSZO5i7OlsjqChLTU/WSEpOz04vyS/NSIMqcXV0MXYyVwKpquWoBUEsDBBQAAgAIAF23UF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W1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bW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tY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W1h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tY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bWF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W1hUlBOzImkAAABuAAAAHAAAAHVuaXZlcnNhbC9sb2NhbF9zZXR0aW5ncy54bWwNzDEOgzAMQNGdU1jeKe3WgcDGVpbSA1jERZEcG5GA4PZk+8PTb/szChy8pWDq8PV4IrDO5oMuDn/TUL8RUib1JKbsUA2h76pWbCb5cs4FJliFLt4mjiUyjxSLHHYRqOFTXv/AHpuuugFQSwMEFAACAAgA6FtY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tYVDqd53BLAAAAawAAABsAAAB1bml2ZXJzYWwvdW5pdmVyc2FsLnBuZy54bWyzsa/IzVEoSy0qzszPs1Uy1DNQsrfj5bIpKEoty0wtV6gAigEFIUBJoRLINUJwyzNTSjKAQgYWFgjBjNTM9IwSWyULQzO4oD7QTABQSwMEFAACAAgAYrd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it1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K3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Yrd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it1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it1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YrdQVLx9NfdKAAAASQAAAB8AAAB2aWRlb2xlY3R1cmUvbG9jYWxfc2V0dGluZ3MueG1ss7GvyM1RKEstKs7Mz7NVMtQzUFJIzUvOT8nMS7dVCg1x07VQUiguScxLSczJz0u1VcrLV1Kwt+OyyclPTswJTi0pASos1rfjAgBQSwECAAAUAAIACABdt1BUMhu6IvkDAADgDgAAGAAAAAAAAAABAAAAAAAAAAAAbm9uZS9jb21tb25fbWVzc2FnZXMubG5nUEsBAgAAFAACAAgAXbdQVBUeYBujAAAAfwEAACkAAAAAAAAAAQAAAAAALwQAAG5vbmUvcGxheWJhY2tfYW5kX25hdmlnYXRpb25fc2V0dGluZ3MueG1sUEsBAgAAFAACAAgAXbdQVB9UimowAwAAxw4AACIAAAAAAAAAAQAAAAAAGQUAAG5vbmUvZmxhc2hfcHVibGlzaGluZ19zZXR0aW5ncy54bWxQSwECAAAUAAIACABdt1BUcVeUnRUBAADRAgAAHAAAAAAAAAABAAAAAACJCAAAbm9uZS9mbGFzaF9za2luX3NldHRpbmdzLnhtbFBLAQIAABQAAgAIAF23UFTXm3CWKwMAAG8OAAAhAAAAAAAAAAEAAAAAANgJAABub25lL2h0bWxfcHVibGlzaGluZ19zZXR0aW5ncy54bWxQSwECAAAUAAIACABdt1BUjnP2+moAAADlAAAAHAAAAAAAAAABAAAAAABCDQAAbm9uZS9odG1sX3NraW5fc2V0dGluZ3MuanNvblBLAQIAABQAAgAIAF23UFS8fTX3SgAAAEkAAAAXAAAAAAAAAAEAAAAAAOYNAABub25lL2xvY2FsX3NldHRpbmdzLnhtbFBLAQIAABQAAgAIAJZgkFPuA81MSQMAAOMJAAAUAAAAAAAAAAEAAAAAAGUOAAB1bml2ZXJzYWwvcGxheWVyLnhtbFBLAQIAABQAAgAIAOhbWFQGoq6pcgYAACYZAAAdAAAAAAAAAAEAAAAAAOARAAB1bml2ZXJzYWwvY29tbW9uX21lc3NhZ2VzLmxuZ1BLAQIAABQAAgAIAOhbWFQVHmAbowAAAH8BAAAuAAAAAAAAAAEAAAAAAI0YAAB1bml2ZXJzYWwvcGxheWJhY2tfYW5kX25hdmlnYXRpb25fc2V0dGluZ3MueG1sUEsBAgAAFAACAAgA6FtYVJz/rQVSBAAA3BUAACcAAAAAAAAAAQAAAAAAfBkAAHVuaXZlcnNhbC9mbGFzaF9wdWJsaXNoaW5nX3NldHRpbmdzLnhtbFBLAQIAABQAAgAIAOhbWFSNnu+/fwMAAOEMAAAhAAAAAAAAAAEAAAAAABMeAAB1bml2ZXJzYWwvZmxhc2hfc2tpbl9zZXR0aW5ncy54bWxQSwECAAAUAAIACADoW1hUV9GaZ0wEAABmFQAAJgAAAAAAAAABAAAAAADRIQAAdW5pdmVyc2FsL2h0bWxfcHVibGlzaGluZ19zZXR0aW5ncy54bWxQSwECAAAUAAIACADoW1hUDvLBv70BAACMBgAAIQAAAAAAAAABAAAAAABhJgAAdW5pdmVyc2FsL2h0bWxfc2tpbl9zZXR0aW5ncy5qc29uUEsBAgAAFAACAAgA6FtYVJQTsyJpAAAAbgAAABwAAAAAAAAAAQAAAAAAXSgAAHVuaXZlcnNhbC9sb2NhbF9zZXR0aW5ncy54bWxQSwECAAAUAAIACADoW1hU49I+v1ETAACGOQAAFwAAAAAAAAAAAAAAAAAAKQAAdW5pdmVyc2FsL3VuaXZlcnNhbC5wbmdQSwECAAAUAAIACADoW1hUOp3ncEsAAABrAAAAGwAAAAAAAAABAAAAAACGPAAAdW5pdmVyc2FsL3VuaXZlcnNhbC5wbmcueG1sUEsBAgAAFAACAAgAYrdQVPaxDkKjBQAApRUAACAAAAAAAAAAAQAAAAAACj0AAHZpZGVvbGVjdHVyZS9jb21tb25fbWVzc2FnZXMubG5nUEsBAgAAFAACAAgAYrdQVBUeYBujAAAAfwEAADEAAAAAAAAAAQAAAAAA60IAAHZpZGVvbGVjdHVyZS9wbGF5YmFja19hbmRfbmF2aWdhdGlvbl9zZXR0aW5ncy54bWxQSwECAAAUAAIACABit1BUp4ruNgwFAADlGQAAKgAAAAAAAAABAAAAAADdQwAAdmlkZW9sZWN0dXJlL2ZsYXNoX3B1Ymxpc2hpbmdfc2V0dGluZ3MueG1sUEsBAgAAFAACAAgAYrdQVI92Vf5vAgAAhwgAACQAAAAAAAAAAQAAAAAAMUkAAHZpZGVvbGVjdHVyZS9mbGFzaF9za2luX3NldHRpbmdzLnhtbFBLAQIAABQAAgAIAGK3UFR8n4QKAgUAAF0ZAAApAAAAAAAAAAEAAAAAAOJLAAB2aWRlb2xlY3R1cmUvaHRtbF9wdWJsaXNoaW5nX3NldHRpbmdzLnhtbFBLAQIAABQAAgAIAGK3UFSTaEB+hwEAANkEAAAkAAAAAAAAAAEAAAAAACtRAAB2aWRlb2xlY3R1cmUvaHRtbF9za2luX3NldHRpbmdzLmpzb25QSwECAAAUAAIACABit1BUvH0190oAAABJAAAAHwAAAAAAAAABAAAAAAD0UgAAdmlkZW9sZWN0dXJlL2xvY2FsX3NldHRpbmdzLnhtbFBLBQYAAAAAGAAYAGoHAAB7UwAAAAA="/>
  <p:tag name="ISPRING_ULTRA_SCORM_COURCE_TITLE" val="3.3.2 Data Capture and Validation - Reports app -  Data Set Report [Part 1 of 2]"/>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2] Now that you’ve looked at what the Reports app is, let’s look at how you can view data using the Data Set Report tool.\r\nThis tool allows you to view raw or aggregated data that have been entered into DHIS2 by data set. In this video, you’ll look at the Data Set Report tool within the Reports app, learn how to select the dimensions for the report and examine the output.\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3.2 Reports app - Data Set Report&quot;,&quot;onlineDestinationFolderId&quot;:&quot;c77b99e6-5dff-11ec-8e21-6680d74b26ce&quot;,&quot;onlineDestinationUrl&quot;:&quot;dhis2-academy.ispring.com&quot;}}"/>
  <p:tag name="ISPRING_SCORM_RATE_QUIZZES" val="0"/>
  <p:tag name="ISPRING_PRESENTATION_TITLE" val="3.3.2 Data Capture and Validation - Reports app -  Data Set Report [Part 1 of 2]"/>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9A4E536-F08C-4804-B2EB-0A148C4E5362}:303"/>
  <p:tag name="ISPRING_SLIDE_ID_2" val="{D63371CC-F99D-40E5-8CAF-7A6765A1B58B}"/>
  <p:tag name="GENSWF_ADVANCE_TIME" val="30.720"/>
  <p:tag name="TIMING" val="|2.905|1.327|4.734|2.144|3.591|1.063|1.094|1.141|1.093|3.36|3.75"/>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6639154-1D4F-4B75-AA97-16842ABD6285}"/>
  <p:tag name="GENSWF_ADVANCE_TIME" val="15.867"/>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11D96D8-B059-4F44-B0A7-06ED366ACBB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CCFCBFA-A6A9-4E6F-9632-F489814F9BF9}:300"/>
  <p:tag name="ISPRING_SLIDE_ID_2" val="{B99A706E-E5A7-4B89-8AE6-A149831369B7}"/>
  <p:tag name="GENSWF_ADVANCE_TIME" val="6.672"/>
  <p:tag name="TIMING" val="|1.42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43BD52C-2012-47A8-AC22-989FE9B01EDC}:326"/>
  <p:tag name="ISPRING_SLIDE_ID_2" val="{8DB7DF0C-D7E7-405D-B304-FBE89E732E76}"/>
  <p:tag name="GENSWF_ADVANCE_TIME" val="13.405"/>
  <p:tag name="TIMING" val="|2.559|1.5|1.783|5.43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E7D438D-6090-41FC-9DBF-7E01ACAC0779}:327"/>
  <p:tag name="ISPRING_SLIDE_ID_2" val="{D0D80366-2F04-42E6-97E4-770C68DD9FE4}"/>
  <p:tag name="GENSWF_ADVANCE_TIME" val="6.864"/>
  <p:tag name="TIMING" val="|2.32"/>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022D9FF-112A-4C9E-8DB8-28E747562CE0}:328"/>
  <p:tag name="ISPRING_SLIDE_ID_2" val="{CF4DEDB9-15C2-4BDC-95C7-B6EF8E3FA1F1}"/>
  <p:tag name="GENSWF_ADVANCE_TIME" val="22.296"/>
  <p:tag name="TIMING" val="|2.042|3.108|2.235|7.234|2.01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A2834E4-BDC4-43DB-9242-8861789A3F30}:329"/>
  <p:tag name="ISPRING_SLIDE_ID_2" val="{6E9AC5BF-83E0-4547-8F65-5FE4B59F613F}"/>
  <p:tag name="GENSWF_ADVANCE_TIME" val="4.539"/>
  <p:tag name="TIMING" val="|0.633|1.144|1.18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CC462C-447F-4FD7-B7AC-3776CFF7F568}:331"/>
  <p:tag name="ISPRING_SLIDE_ID_2" val="{2212C73F-C1ED-4806-9E6D-F7644E29B733}"/>
  <p:tag name="GENSWF_ADVANCE_TIME" val="12.672"/>
  <p:tag name="TIMING" val="|2.583"/>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F5E6B9B-0E76-46DC-8505-B18FB8B3342D}:330"/>
  <p:tag name="ISPRING_SLIDE_ID_2" val="{7212ACE7-F39B-4444-8FF1-FA5C54845ACE}"/>
  <p:tag name="GENSWF_ADVANCE_TIME" val="19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8175</TotalTime>
  <Words>897</Words>
  <Application>Microsoft Macintosh PowerPoint</Application>
  <PresentationFormat>Widescreen</PresentationFormat>
  <Paragraphs>80</Paragraphs>
  <Slides>10</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Lato</vt:lpstr>
      <vt:lpstr>Rubik</vt:lpstr>
      <vt:lpstr>Rubik Medium</vt:lpstr>
      <vt:lpstr>DHIS2 Online Academy</vt:lpstr>
      <vt:lpstr>PowerPoint Presentation</vt:lpstr>
      <vt:lpstr>PowerPoint Presentation</vt:lpstr>
      <vt:lpstr>In this video, you will learn…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3.3.2 Data Capture and Validation - Reports app -  Data Set Report [Part 1 of 2]</dc:title>
  <dc:subject>elearning</dc:subject>
  <dc:creator>Alejandra Avila</dc:creator>
  <cp:lastModifiedBy>Simona Sekerova</cp:lastModifiedBy>
  <cp:revision>420</cp:revision>
  <dcterms:created xsi:type="dcterms:W3CDTF">2021-02-03T12:41:27Z</dcterms:created>
  <dcterms:modified xsi:type="dcterms:W3CDTF">2023-09-19T12:42:52Z</dcterms:modified>
</cp:coreProperties>
</file>